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91" r:id="rId4"/>
    <p:sldId id="289" r:id="rId5"/>
    <p:sldId id="262" r:id="rId6"/>
    <p:sldId id="282" r:id="rId7"/>
    <p:sldId id="292" r:id="rId8"/>
    <p:sldId id="277" r:id="rId9"/>
    <p:sldId id="290" r:id="rId10"/>
    <p:sldId id="278" r:id="rId11"/>
    <p:sldId id="276" r:id="rId12"/>
    <p:sldId id="296" r:id="rId13"/>
    <p:sldId id="293" r:id="rId14"/>
    <p:sldId id="268" r:id="rId15"/>
    <p:sldId id="269" r:id="rId16"/>
    <p:sldId id="281" r:id="rId17"/>
    <p:sldId id="295" r:id="rId18"/>
    <p:sldId id="263" r:id="rId19"/>
    <p:sldId id="284" r:id="rId20"/>
    <p:sldId id="283" r:id="rId21"/>
    <p:sldId id="267" r:id="rId22"/>
    <p:sldId id="294" r:id="rId23"/>
    <p:sldId id="287" r:id="rId24"/>
    <p:sldId id="275" r:id="rId25"/>
    <p:sldId id="286" r:id="rId26"/>
    <p:sldId id="271" r:id="rId27"/>
    <p:sldId id="272" r:id="rId28"/>
    <p:sldId id="274" r:id="rId29"/>
    <p:sldId id="288"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0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8065" autoAdjust="0"/>
    <p:restoredTop sz="91011" autoAdjust="0"/>
  </p:normalViewPr>
  <p:slideViewPr>
    <p:cSldViewPr>
      <p:cViewPr>
        <p:scale>
          <a:sx n="50" d="100"/>
          <a:sy n="50" d="100"/>
        </p:scale>
        <p:origin x="-2126" y="6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695F3A5-7FCA-4C8D-8C15-959EE74C3A48}" type="datetimeFigureOut">
              <a:rPr lang="en-US"/>
              <a:pPr>
                <a:defRPr/>
              </a:pPr>
              <a:t>11/24/2013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16839D4-1525-4C86-8352-35CAE2D5B311}" type="slidenum">
              <a:rPr lang="en-US"/>
              <a:pPr>
                <a:defRPr/>
              </a:pPr>
              <a:t>‹#›</a:t>
            </a:fld>
            <a:endParaRPr lang="en-US"/>
          </a:p>
        </p:txBody>
      </p:sp>
    </p:spTree>
    <p:extLst>
      <p:ext uri="{BB962C8B-B14F-4D97-AF65-F5344CB8AC3E}">
        <p14:creationId xmlns:p14="http://schemas.microsoft.com/office/powerpoint/2010/main" val="4235565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far we have exclusively discussed the genetic engineering of prokaryotes.</a:t>
            </a:r>
            <a:r>
              <a:rPr lang="en-US" baseline="0" dirty="0" smtClean="0"/>
              <a:t>  Engineering Eukaryotes is also possible, and there are specific biochemical and cellular processes present in these organisms that enable additional types of genetic devices.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211138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t>In this video, you are watching a cell moving through the modification of its actin cytoskeleton</a:t>
            </a:r>
          </a:p>
          <a:p>
            <a:pPr eaLnBrk="1" hangingPunct="1">
              <a:spcBef>
                <a:spcPct val="0"/>
              </a:spcBef>
            </a:pPr>
            <a:r>
              <a:rPr lang="en-US" baseline="0" dirty="0" smtClean="0"/>
              <a:t>Bacterial and yeast shape is determined by a rigid cell wall and they have no mechanisms for dynamically altering their shapes. This limits these organisms to simple multicellular morphologies.</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08F4002-05A1-4570-8B89-3F5B88D68972}" type="slidenum">
              <a:rPr lang="en-US" smtClean="0">
                <a:solidFill>
                  <a:prstClr val="black"/>
                </a:solidFill>
              </a:rPr>
              <a:pPr>
                <a:defRPr/>
              </a:pPr>
              <a:t>10</a:t>
            </a:fld>
            <a:endParaRPr lang="en-US" smtClean="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wish to construct synthetic genes and modify eukaryotes.  The first think to be aware of is that the details of transcription and translation aren’t quite the same as in prokaryotes.  A </a:t>
            </a:r>
            <a:r>
              <a:rPr lang="en-US" baseline="0" dirty="0" err="1" smtClean="0"/>
              <a:t>eukayotic</a:t>
            </a:r>
            <a:r>
              <a:rPr lang="en-US" baseline="0" dirty="0" smtClean="0"/>
              <a:t> gene doesn’t look like a prokaryotic one.</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2111389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Transcription</a:t>
            </a:r>
            <a:r>
              <a:rPr lang="en-US" baseline="0" dirty="0" smtClean="0"/>
              <a:t> has some important differences. First, there are 3 distinct transcription processes containing distinct polymerases for distinct types of RNAs.  The polymerase that makes the </a:t>
            </a:r>
            <a:r>
              <a:rPr lang="en-US" baseline="0" dirty="0" err="1" smtClean="0"/>
              <a:t>tRNAs</a:t>
            </a:r>
            <a:r>
              <a:rPr lang="en-US" baseline="0" dirty="0" smtClean="0"/>
              <a:t> is not the same complex as the one that makes the mRNA or the </a:t>
            </a:r>
            <a:r>
              <a:rPr lang="en-US" baseline="0" dirty="0" err="1" smtClean="0"/>
              <a:t>rRNA</a:t>
            </a:r>
            <a:r>
              <a:rPr lang="en-US" baseline="0" dirty="0" smtClean="0"/>
              <a:t>.  There are three distinct promoter architectures.  We’ll only worry about the ones that generate mRNAs in these lectures to keep it simple.</a:t>
            </a:r>
          </a:p>
          <a:p>
            <a:pPr marL="457200" indent="-457200">
              <a:buFont typeface="Wingdings" pitchFamily="2" charset="2"/>
              <a:buChar char="§"/>
            </a:pPr>
            <a:r>
              <a:rPr lang="en-US" dirty="0" smtClean="0">
                <a:solidFill>
                  <a:srgbClr val="262626"/>
                </a:solidFill>
                <a:latin typeface="Calibri" pitchFamily="34" charset="0"/>
              </a:rPr>
              <a:t>transcription requires the mediator complex which we’ll address next</a:t>
            </a:r>
          </a:p>
          <a:p>
            <a:pPr marL="457200" indent="-457200">
              <a:buFont typeface="Wingdings" pitchFamily="2" charset="2"/>
              <a:buChar char="§"/>
            </a:pPr>
            <a:r>
              <a:rPr lang="en-US" dirty="0" smtClean="0">
                <a:solidFill>
                  <a:srgbClr val="262626"/>
                </a:solidFill>
                <a:latin typeface="Calibri" pitchFamily="34" charset="0"/>
              </a:rPr>
              <a:t>mRNAs encode a single polypeptide instead of multi-gene operons</a:t>
            </a:r>
          </a:p>
          <a:p>
            <a:pPr marL="457200" indent="-457200">
              <a:buFont typeface="Wingdings" pitchFamily="2" charset="2"/>
              <a:buChar char="§"/>
            </a:pPr>
            <a:r>
              <a:rPr lang="en-US" dirty="0" smtClean="0">
                <a:solidFill>
                  <a:srgbClr val="262626"/>
                </a:solidFill>
                <a:latin typeface="Calibri" pitchFamily="34" charset="0"/>
              </a:rPr>
              <a:t>They have a poly A tail on their 3’ end</a:t>
            </a:r>
          </a:p>
          <a:p>
            <a:pPr marL="457200" indent="-457200">
              <a:buFont typeface="Wingdings" pitchFamily="2" charset="2"/>
              <a:buChar char="§"/>
            </a:pPr>
            <a:r>
              <a:rPr lang="en-US" dirty="0" smtClean="0">
                <a:solidFill>
                  <a:srgbClr val="262626"/>
                </a:solidFill>
                <a:latin typeface="Calibri" pitchFamily="34" charset="0"/>
              </a:rPr>
              <a:t>And finally mRNAs have a 5’ cap required for translation, export, avoiding degradation</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A08BF5-7210-4F9A-8E90-B085317D1845}" type="slidenum">
              <a:rPr lang="en-US" smtClean="0"/>
              <a:pPr fontAlgn="base">
                <a:spcBef>
                  <a:spcPct val="0"/>
                </a:spcBef>
                <a:spcAft>
                  <a:spcPct val="0"/>
                </a:spcAft>
                <a:defRPr/>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Font typeface="Wingdings" pitchFamily="2" charset="2"/>
              <a:buChar char="§"/>
            </a:pPr>
            <a:r>
              <a:rPr lang="en-US" dirty="0" smtClean="0">
                <a:solidFill>
                  <a:srgbClr val="262626"/>
                </a:solidFill>
                <a:latin typeface="Calibri" pitchFamily="34" charset="0"/>
              </a:rPr>
              <a:t>Regulation in prokaryotes is believed to be relatively simple.  There is the sigma70, and if it binds transcription occurs.  If it doesn’t bind, nothing else happens.</a:t>
            </a:r>
          </a:p>
          <a:p>
            <a:pPr marL="457200" indent="-457200">
              <a:buFont typeface="Wingdings" pitchFamily="2" charset="2"/>
              <a:buChar char="§"/>
            </a:pPr>
            <a:r>
              <a:rPr lang="en-US" dirty="0" smtClean="0">
                <a:solidFill>
                  <a:srgbClr val="262626"/>
                </a:solidFill>
                <a:latin typeface="Calibri" pitchFamily="34" charset="0"/>
              </a:rPr>
              <a:t>In eukaryotes there is an additional layer of control by Mediator complex that binds to activators and recruits the polymerase.  It s this orange</a:t>
            </a:r>
            <a:r>
              <a:rPr lang="en-US" baseline="0" dirty="0" smtClean="0">
                <a:solidFill>
                  <a:srgbClr val="262626"/>
                </a:solidFill>
                <a:latin typeface="Calibri" pitchFamily="34" charset="0"/>
              </a:rPr>
              <a:t> cluster in the diagram</a:t>
            </a:r>
            <a:r>
              <a:rPr lang="en-US" dirty="0" smtClean="0">
                <a:solidFill>
                  <a:srgbClr val="262626"/>
                </a:solidFill>
                <a:latin typeface="Calibri" pitchFamily="34" charset="0"/>
              </a:rPr>
              <a:t>.  In some ways you can think of Mediator as being like sigma70 in prokaryotes, but it </a:t>
            </a:r>
          </a:p>
          <a:p>
            <a:pPr marL="457200" indent="-457200">
              <a:buFont typeface="Wingdings" pitchFamily="2" charset="2"/>
              <a:buChar char="§"/>
            </a:pPr>
            <a:r>
              <a:rPr lang="en-US" dirty="0" smtClean="0">
                <a:solidFill>
                  <a:srgbClr val="262626"/>
                </a:solidFill>
                <a:latin typeface="Calibri" pitchFamily="34" charset="0"/>
              </a:rPr>
              <a:t>contains about 20 subunits, and over 1 million </a:t>
            </a:r>
            <a:r>
              <a:rPr lang="en-US" dirty="0" err="1" smtClean="0">
                <a:solidFill>
                  <a:srgbClr val="262626"/>
                </a:solidFill>
                <a:latin typeface="Calibri" pitchFamily="34" charset="0"/>
              </a:rPr>
              <a:t>daltons</a:t>
            </a:r>
            <a:r>
              <a:rPr lang="en-US" dirty="0" smtClean="0">
                <a:solidFill>
                  <a:srgbClr val="262626"/>
                </a:solidFill>
                <a:latin typeface="Calibri" pitchFamily="34" charset="0"/>
              </a:rPr>
              <a:t>, so it’s a more complicated beast.  It contains an internal regulatory processes called</a:t>
            </a:r>
          </a:p>
          <a:p>
            <a:pPr marL="457200" marR="0" indent="-457200" algn="l" defTabSz="914400" rtl="0" eaLnBrk="0" fontAlgn="base" latinLnBrk="0" hangingPunct="0">
              <a:lnSpc>
                <a:spcPct val="100000"/>
              </a:lnSpc>
              <a:spcBef>
                <a:spcPct val="30000"/>
              </a:spcBef>
              <a:spcAft>
                <a:spcPct val="0"/>
              </a:spcAft>
              <a:buClrTx/>
              <a:buSzTx/>
              <a:buFont typeface="Wingdings" pitchFamily="2" charset="2"/>
              <a:buChar char="§"/>
              <a:tabLst/>
              <a:defRPr/>
            </a:pPr>
            <a:r>
              <a:rPr lang="en-US" dirty="0" smtClean="0">
                <a:solidFill>
                  <a:srgbClr val="262626"/>
                </a:solidFill>
                <a:latin typeface="Calibri" pitchFamily="34" charset="0"/>
              </a:rPr>
              <a:t>the kinase sub-complex</a:t>
            </a:r>
          </a:p>
          <a:p>
            <a:pPr marL="457200" indent="-457200">
              <a:buFont typeface="Wingdings" pitchFamily="2" charset="2"/>
              <a:buChar char="§"/>
            </a:pPr>
            <a:r>
              <a:rPr lang="en-US" dirty="0" smtClean="0">
                <a:solidFill>
                  <a:srgbClr val="262626"/>
                </a:solidFill>
                <a:latin typeface="Calibri" pitchFamily="34" charset="0"/>
              </a:rPr>
              <a:t>Not much known about how it works, it’s a complicated molecular machine like many eukaryotic processes</a:t>
            </a:r>
          </a:p>
          <a:p>
            <a:pPr marL="457200" indent="-457200">
              <a:buFont typeface="Wingdings" pitchFamily="2" charset="2"/>
              <a:buChar char="§"/>
            </a:pPr>
            <a:r>
              <a:rPr lang="en-US" dirty="0" smtClean="0">
                <a:solidFill>
                  <a:srgbClr val="262626"/>
                </a:solidFill>
                <a:latin typeface="Calibri" pitchFamily="34" charset="0"/>
              </a:rPr>
              <a:t>But the overall effect of it is:</a:t>
            </a:r>
          </a:p>
          <a:p>
            <a:pPr marL="342900" indent="-342900">
              <a:buFontTx/>
              <a:buAutoNum type="arabicParenR"/>
              <a:defRPr/>
            </a:pPr>
            <a:r>
              <a:rPr lang="en-US" sz="1000" kern="1200" dirty="0" smtClean="0">
                <a:solidFill>
                  <a:schemeClr val="tx1"/>
                </a:solidFill>
                <a:latin typeface="+mn-lt"/>
                <a:ea typeface="+mn-ea"/>
                <a:cs typeface="+mn-cs"/>
              </a:rPr>
              <a:t>There is no such thing as a constitutive promoter in eukaryotes, there is always some activator.  Mediator doesn’t directly bind to the DNA.</a:t>
            </a:r>
          </a:p>
          <a:p>
            <a:pPr marL="342900" indent="-342900">
              <a:buFontTx/>
              <a:buAutoNum type="arabicParenR"/>
              <a:defRPr/>
            </a:pPr>
            <a:r>
              <a:rPr lang="en-US" sz="1000" kern="1200" dirty="0" smtClean="0">
                <a:solidFill>
                  <a:schemeClr val="tx1"/>
                </a:solidFill>
                <a:latin typeface="+mn-lt"/>
                <a:ea typeface="+mn-ea"/>
                <a:cs typeface="+mn-cs"/>
              </a:rPr>
              <a:t>How operator sites influence each other is less intuitive.  All the same mechanisms (looping, competition) are still at play, but often these operate over a long distance that cannot be explained based on simple biophysical</a:t>
            </a:r>
            <a:r>
              <a:rPr lang="en-US" sz="1000" kern="1200" baseline="0" dirty="0" smtClean="0">
                <a:solidFill>
                  <a:schemeClr val="tx1"/>
                </a:solidFill>
                <a:latin typeface="+mn-lt"/>
                <a:ea typeface="+mn-ea"/>
                <a:cs typeface="+mn-cs"/>
              </a:rPr>
              <a:t> ideas.</a:t>
            </a:r>
            <a:endParaRPr lang="en-US" sz="1000" kern="1200" dirty="0" smtClean="0">
              <a:solidFill>
                <a:schemeClr val="tx1"/>
              </a:solidFill>
              <a:latin typeface="+mn-lt"/>
              <a:ea typeface="+mn-ea"/>
              <a:cs typeface="+mn-cs"/>
            </a:endParaRPr>
          </a:p>
          <a:p>
            <a:pPr marL="342900" indent="-342900">
              <a:buFontTx/>
              <a:buAutoNum type="arabicParenR"/>
              <a:defRPr/>
            </a:pPr>
            <a:r>
              <a:rPr lang="en-US" sz="1000" kern="1200" dirty="0" smtClean="0">
                <a:solidFill>
                  <a:schemeClr val="tx1"/>
                </a:solidFill>
                <a:latin typeface="+mn-lt"/>
                <a:ea typeface="+mn-ea"/>
                <a:cs typeface="+mn-cs"/>
              </a:rPr>
              <a:t>One useful artifact of this is that OFF is really OFF in eukaryotes.  It is often easier to express really toxic genes in </a:t>
            </a:r>
            <a:r>
              <a:rPr lang="en-US" sz="1000" kern="1200" dirty="0" err="1" smtClean="0">
                <a:solidFill>
                  <a:schemeClr val="tx1"/>
                </a:solidFill>
                <a:latin typeface="+mn-lt"/>
                <a:ea typeface="+mn-ea"/>
                <a:cs typeface="+mn-cs"/>
              </a:rPr>
              <a:t>eukayotes</a:t>
            </a:r>
            <a:r>
              <a:rPr lang="en-US" sz="1000" kern="1200" dirty="0" smtClean="0">
                <a:solidFill>
                  <a:schemeClr val="tx1"/>
                </a:solidFill>
                <a:latin typeface="+mn-lt"/>
                <a:ea typeface="+mn-ea"/>
                <a:cs typeface="+mn-cs"/>
              </a:rPr>
              <a:t> than </a:t>
            </a:r>
            <a:r>
              <a:rPr lang="en-US" sz="1000" kern="1200" dirty="0" err="1" smtClean="0">
                <a:solidFill>
                  <a:schemeClr val="tx1"/>
                </a:solidFill>
                <a:latin typeface="+mn-lt"/>
                <a:ea typeface="+mn-ea"/>
                <a:cs typeface="+mn-cs"/>
              </a:rPr>
              <a:t>prokarytes</a:t>
            </a:r>
            <a:r>
              <a:rPr lang="en-US" sz="1000" kern="1200" baseline="0" dirty="0" smtClean="0">
                <a:solidFill>
                  <a:schemeClr val="tx1"/>
                </a:solidFill>
                <a:latin typeface="+mn-lt"/>
                <a:ea typeface="+mn-ea"/>
                <a:cs typeface="+mn-cs"/>
              </a:rPr>
              <a:t> where leaky transcription is the norm.</a:t>
            </a:r>
            <a:endParaRPr lang="en-US" sz="1000" kern="1200" dirty="0" smtClean="0">
              <a:solidFill>
                <a:schemeClr val="tx1"/>
              </a:solidFill>
              <a:latin typeface="+mn-lt"/>
              <a:ea typeface="+mn-ea"/>
              <a:cs typeface="+mn-cs"/>
            </a:endParaRPr>
          </a:p>
          <a:p>
            <a:pPr marL="342900" indent="-342900">
              <a:buFontTx/>
              <a:buAutoNum type="arabicParenR"/>
              <a:defRPr/>
            </a:pPr>
            <a:r>
              <a:rPr lang="en-US" sz="1000" kern="1200" dirty="0" smtClean="0">
                <a:solidFill>
                  <a:schemeClr val="tx1"/>
                </a:solidFill>
                <a:latin typeface="+mn-lt"/>
                <a:ea typeface="+mn-ea"/>
                <a:cs typeface="+mn-cs"/>
              </a:rPr>
              <a:t>The</a:t>
            </a:r>
            <a:r>
              <a:rPr lang="en-US" sz="1000" kern="1200" baseline="0" dirty="0" smtClean="0">
                <a:solidFill>
                  <a:schemeClr val="tx1"/>
                </a:solidFill>
                <a:latin typeface="+mn-lt"/>
                <a:ea typeface="+mn-ea"/>
                <a:cs typeface="+mn-cs"/>
              </a:rPr>
              <a:t> </a:t>
            </a:r>
            <a:r>
              <a:rPr lang="en-US" sz="1000" kern="1200" dirty="0" smtClean="0">
                <a:solidFill>
                  <a:schemeClr val="tx1"/>
                </a:solidFill>
                <a:latin typeface="+mn-lt"/>
                <a:ea typeface="+mn-ea"/>
                <a:cs typeface="+mn-cs"/>
              </a:rPr>
              <a:t>Activators merely recruit mediator.  Transcription initiation is more of an active process than a spontaneous</a:t>
            </a:r>
            <a:r>
              <a:rPr lang="en-US" sz="1000" kern="1200" baseline="0" dirty="0" smtClean="0">
                <a:solidFill>
                  <a:schemeClr val="tx1"/>
                </a:solidFill>
                <a:latin typeface="+mn-lt"/>
                <a:ea typeface="+mn-ea"/>
                <a:cs typeface="+mn-cs"/>
              </a:rPr>
              <a:t> one, and geometry of the interactions is </a:t>
            </a:r>
            <a:r>
              <a:rPr lang="en-US" sz="1000" kern="1200" dirty="0" smtClean="0">
                <a:solidFill>
                  <a:schemeClr val="tx1"/>
                </a:solidFill>
                <a:latin typeface="+mn-lt"/>
                <a:ea typeface="+mn-ea"/>
                <a:cs typeface="+mn-cs"/>
              </a:rPr>
              <a:t>less constrained.</a:t>
            </a:r>
            <a:r>
              <a:rPr lang="en-US" sz="1000" kern="1200" baseline="0" dirty="0" smtClean="0">
                <a:solidFill>
                  <a:schemeClr val="tx1"/>
                </a:solidFill>
                <a:latin typeface="+mn-lt"/>
                <a:ea typeface="+mn-ea"/>
                <a:cs typeface="+mn-cs"/>
              </a:rPr>
              <a:t>  This allows eukaryotic transcription factors to be </a:t>
            </a:r>
            <a:r>
              <a:rPr lang="en-US" sz="1000" kern="1200" dirty="0" smtClean="0">
                <a:solidFill>
                  <a:schemeClr val="tx1"/>
                </a:solidFill>
                <a:latin typeface="+mn-lt"/>
                <a:ea typeface="+mn-ea"/>
                <a:cs typeface="+mn-cs"/>
              </a:rPr>
              <a:t>more modular and diverse.  They typically have distinct activation and DBD domains, and they don’t have to be dimers</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8DD96A-0CCF-4146-8813-511770D11081}" type="slidenum">
              <a:rPr lang="en-US" smtClean="0"/>
              <a:pPr fontAlgn="base">
                <a:spcBef>
                  <a:spcPct val="0"/>
                </a:spcBef>
                <a:spcAft>
                  <a:spcPct val="0"/>
                </a:spcAft>
                <a:defRPr/>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There are additional aspects of eukaryotic transcription that aren’t exactly unique to them, but are far more prevalent </a:t>
            </a:r>
            <a:r>
              <a:rPr lang="en-US" dirty="0" err="1" smtClean="0"/>
              <a:t>phenomen</a:t>
            </a:r>
            <a:r>
              <a:rPr lang="en-US" dirty="0" smtClean="0"/>
              <a:t>.</a:t>
            </a:r>
          </a:p>
          <a:p>
            <a:pPr marL="457200" indent="-457200">
              <a:buFont typeface="Wingdings" pitchFamily="2" charset="2"/>
              <a:buChar char="§"/>
            </a:pPr>
            <a:r>
              <a:rPr lang="en-US" sz="1200" dirty="0" smtClean="0">
                <a:solidFill>
                  <a:srgbClr val="262626"/>
                </a:solidFill>
                <a:latin typeface="Calibri" pitchFamily="34" charset="0"/>
              </a:rPr>
              <a:t>In addition to activators, there are “enhancers” that bind operators sometimes many kb from the site of transcription initiation.  </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D28E30-DF00-4756-8C73-0A455F06FE25}"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Font typeface="Wingdings" pitchFamily="2" charset="2"/>
              <a:buChar char="§"/>
            </a:pPr>
            <a:r>
              <a:rPr lang="en-US" sz="1200" dirty="0" smtClean="0">
                <a:solidFill>
                  <a:srgbClr val="262626"/>
                </a:solidFill>
                <a:latin typeface="Calibri" pitchFamily="34" charset="0"/>
              </a:rPr>
              <a:t>Eukaryotic DNA is organized into a higher-order structure through the action of histones</a:t>
            </a:r>
          </a:p>
          <a:p>
            <a:pPr marL="457200" indent="-457200">
              <a:buFont typeface="Wingdings" pitchFamily="2" charset="2"/>
              <a:buChar char="§"/>
            </a:pPr>
            <a:r>
              <a:rPr lang="en-US" sz="1200" dirty="0" smtClean="0">
                <a:solidFill>
                  <a:srgbClr val="262626"/>
                </a:solidFill>
                <a:latin typeface="Calibri" pitchFamily="34" charset="0"/>
              </a:rPr>
              <a:t>The positions of these histones relative to a promoter affects expression</a:t>
            </a:r>
          </a:p>
          <a:p>
            <a:pPr marL="457200" indent="-457200">
              <a:buFont typeface="Wingdings" pitchFamily="2" charset="2"/>
              <a:buChar char="§"/>
            </a:pPr>
            <a:r>
              <a:rPr lang="en-US" sz="1200" dirty="0" smtClean="0">
                <a:solidFill>
                  <a:srgbClr val="262626"/>
                </a:solidFill>
                <a:latin typeface="Calibri" pitchFamily="34" charset="0"/>
              </a:rPr>
              <a:t>Methylation and acetylation of the histones also influences them, and is a primary mode of controlling gene expression</a:t>
            </a:r>
          </a:p>
          <a:p>
            <a:pPr marL="457200" indent="-457200">
              <a:buFont typeface="Wingdings" pitchFamily="2" charset="2"/>
              <a:buChar char="§"/>
            </a:pPr>
            <a:r>
              <a:rPr lang="en-US" sz="1200" dirty="0" smtClean="0">
                <a:solidFill>
                  <a:srgbClr val="262626"/>
                </a:solidFill>
                <a:latin typeface="Calibri" pitchFamily="34" charset="0"/>
              </a:rPr>
              <a:t>There is also direct methylation of the DNA.</a:t>
            </a:r>
            <a:r>
              <a:rPr lang="en-US" sz="1200" baseline="0" dirty="0" smtClean="0">
                <a:solidFill>
                  <a:srgbClr val="262626"/>
                </a:solidFill>
                <a:latin typeface="Calibri" pitchFamily="34" charset="0"/>
              </a:rPr>
              <a:t>  In animals (or more specifically metazoans)</a:t>
            </a:r>
            <a:r>
              <a:rPr lang="en-US" sz="1200" dirty="0" smtClean="0">
                <a:solidFill>
                  <a:srgbClr val="262626"/>
                </a:solidFill>
                <a:latin typeface="Calibri" pitchFamily="34" charset="0"/>
              </a:rPr>
              <a:t> </a:t>
            </a:r>
            <a:r>
              <a:rPr lang="en-US" sz="1200" dirty="0" err="1" smtClean="0">
                <a:solidFill>
                  <a:srgbClr val="262626"/>
                </a:solidFill>
                <a:latin typeface="Calibri" pitchFamily="34" charset="0"/>
              </a:rPr>
              <a:t>CpG</a:t>
            </a:r>
            <a:r>
              <a:rPr lang="en-US" sz="1200" dirty="0" smtClean="0">
                <a:solidFill>
                  <a:srgbClr val="262626"/>
                </a:solidFill>
                <a:latin typeface="Calibri" pitchFamily="34" charset="0"/>
              </a:rPr>
              <a:t> methylation is present in 75% of CG sites.  The typically occur in clustered regions of the genome,</a:t>
            </a:r>
            <a:r>
              <a:rPr lang="en-US" sz="1200" baseline="0" dirty="0" smtClean="0">
                <a:solidFill>
                  <a:srgbClr val="262626"/>
                </a:solidFill>
                <a:latin typeface="Calibri" pitchFamily="34" charset="0"/>
              </a:rPr>
              <a:t> and they </a:t>
            </a:r>
            <a:r>
              <a:rPr lang="en-US" sz="1200" dirty="0" smtClean="0">
                <a:solidFill>
                  <a:srgbClr val="262626"/>
                </a:solidFill>
                <a:latin typeface="Calibri" pitchFamily="34" charset="0"/>
              </a:rPr>
              <a:t>repress transcription.  DNA methylation is also very common in prokaryotes,</a:t>
            </a:r>
            <a:r>
              <a:rPr lang="en-US" sz="1200" baseline="0" dirty="0" smtClean="0">
                <a:solidFill>
                  <a:srgbClr val="262626"/>
                </a:solidFill>
                <a:latin typeface="Calibri" pitchFamily="34" charset="0"/>
              </a:rPr>
              <a:t> but it rarely plays the same sort of regulatory role as it does in eukaryotes.</a:t>
            </a:r>
            <a:endParaRPr lang="en-US" sz="1200" dirty="0" smtClean="0">
              <a:solidFill>
                <a:srgbClr val="262626"/>
              </a:solidFill>
              <a:latin typeface="Calibri" pitchFamily="34" charset="0"/>
            </a:endParaRPr>
          </a:p>
          <a:p>
            <a:pPr marL="457200" indent="-457200">
              <a:buFont typeface="Wingdings" pitchFamily="2" charset="2"/>
              <a:buChar char="§"/>
            </a:pPr>
            <a:r>
              <a:rPr lang="en-US" sz="1200" dirty="0" smtClean="0">
                <a:solidFill>
                  <a:srgbClr val="262626"/>
                </a:solidFill>
                <a:latin typeface="Calibri" pitchFamily="34" charset="0"/>
              </a:rPr>
              <a:t>Though</a:t>
            </a:r>
            <a:r>
              <a:rPr lang="en-US" sz="1200" baseline="0" dirty="0" smtClean="0">
                <a:solidFill>
                  <a:srgbClr val="262626"/>
                </a:solidFill>
                <a:latin typeface="Calibri" pitchFamily="34" charset="0"/>
              </a:rPr>
              <a:t> not all eukaryotes or even all animals have </a:t>
            </a:r>
            <a:r>
              <a:rPr lang="en-US" sz="1200" baseline="0" dirty="0" err="1" smtClean="0">
                <a:solidFill>
                  <a:srgbClr val="262626"/>
                </a:solidFill>
                <a:latin typeface="Calibri" pitchFamily="34" charset="0"/>
              </a:rPr>
              <a:t>miRNA</a:t>
            </a:r>
            <a:r>
              <a:rPr lang="en-US" sz="1200" baseline="0" dirty="0" smtClean="0">
                <a:solidFill>
                  <a:srgbClr val="262626"/>
                </a:solidFill>
                <a:latin typeface="Calibri" pitchFamily="34" charset="0"/>
              </a:rPr>
              <a:t>, higher ones have them and they </a:t>
            </a:r>
            <a:r>
              <a:rPr lang="en-US" sz="1200" dirty="0" smtClean="0">
                <a:solidFill>
                  <a:srgbClr val="262626"/>
                </a:solidFill>
                <a:latin typeface="Calibri" pitchFamily="34" charset="0"/>
              </a:rPr>
              <a:t>play a major role in regulating pre-mRNAs post-transcriptionally</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D28E30-DF00-4756-8C73-0A455F06FE25}" type="slidenum">
              <a:rPr lang="en-US" smtClean="0"/>
              <a:pPr fontAlgn="base">
                <a:spcBef>
                  <a:spcPct val="0"/>
                </a:spcBef>
                <a:spcAft>
                  <a:spcPct val="0"/>
                </a:spcAft>
                <a:defRPr/>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Once an mRNA is generated, it ofte</a:t>
            </a:r>
            <a:r>
              <a:rPr lang="en-US" baseline="0" dirty="0" smtClean="0"/>
              <a:t>n undergoes splicing which removes regions of the sequence called introns to join together fragments of the protein.  Often the exons encode domains of a protein, and this separation of distinct domains enables modular recombination in such organisms.  In some eukaryotes, the introns are necessary for expression.  Synthetic genes that lack introns will not express as well.  One gene can also give rise to multiple splice variants.  Thus one gene can encode multiple variants of a protein that may include some domains and not others.  This splicing is also sometimes a target of regulation.</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AE5916-C8C3-43D6-AB21-19EEEFDE9624}" type="slidenum">
              <a:rPr lang="en-US" smtClean="0"/>
              <a:pPr fontAlgn="base">
                <a:spcBef>
                  <a:spcPct val="0"/>
                </a:spcBef>
                <a:spcAft>
                  <a:spcPct val="0"/>
                </a:spcAft>
                <a:defRPr/>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Mechanistically, a </a:t>
            </a:r>
            <a:r>
              <a:rPr lang="en-US" dirty="0" err="1" smtClean="0"/>
              <a:t>miRNA</a:t>
            </a:r>
            <a:r>
              <a:rPr lang="en-US" dirty="0" smtClean="0"/>
              <a:t>-coding gene in the genome undergoes transcription</a:t>
            </a:r>
            <a:r>
              <a:rPr lang="en-US" baseline="0" dirty="0" smtClean="0"/>
              <a:t> resulting in a </a:t>
            </a:r>
            <a:r>
              <a:rPr lang="en-US" baseline="0" dirty="0" err="1" smtClean="0"/>
              <a:t>pri-miRNA</a:t>
            </a:r>
            <a:r>
              <a:rPr lang="en-US" baseline="0" dirty="0" smtClean="0"/>
              <a:t> transcript.  This RNA is processed by </a:t>
            </a:r>
            <a:r>
              <a:rPr lang="en-US" baseline="0" dirty="0" err="1" smtClean="0"/>
              <a:t>Drosha</a:t>
            </a:r>
            <a:r>
              <a:rPr lang="en-US" baseline="0" dirty="0" smtClean="0"/>
              <a:t> in the nucleus and then exported to the cytoplasm.  Here, Dicer performs additional cleavage to generate the </a:t>
            </a:r>
            <a:r>
              <a:rPr lang="en-US" baseline="0" dirty="0" err="1" smtClean="0"/>
              <a:t>miRNA</a:t>
            </a:r>
            <a:r>
              <a:rPr lang="en-US" baseline="0" dirty="0" smtClean="0"/>
              <a:t> as a linear </a:t>
            </a:r>
            <a:r>
              <a:rPr lang="en-US" baseline="0" dirty="0" err="1" smtClean="0"/>
              <a:t>doublestranded</a:t>
            </a:r>
            <a:r>
              <a:rPr lang="en-US" baseline="0" dirty="0" smtClean="0"/>
              <a:t> molecule.  The mRNA is then loaded onto RISC complexes which then guides the cleavage of homologous sequences.</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2DE7A-89CE-4CE1-9832-AD75C7860B3B}" type="slidenum">
              <a:rPr lang="en-US" smtClean="0"/>
              <a:pPr fontAlgn="base">
                <a:spcBef>
                  <a:spcPct val="0"/>
                </a:spcBef>
                <a:spcAft>
                  <a:spcPct val="0"/>
                </a:spcAft>
                <a:defRPr/>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Font typeface="Wingdings" pitchFamily="2" charset="2"/>
              <a:buChar char="§"/>
            </a:pPr>
            <a:r>
              <a:rPr lang="en-US" dirty="0" smtClean="0">
                <a:solidFill>
                  <a:srgbClr val="262626"/>
                </a:solidFill>
                <a:latin typeface="Calibri" pitchFamily="34" charset="0"/>
              </a:rPr>
              <a:t>“microRNAs” have been recognized as major components of transcriptional control in recent years</a:t>
            </a:r>
          </a:p>
          <a:p>
            <a:pPr marL="457200" indent="-457200">
              <a:buFont typeface="Wingdings" pitchFamily="2" charset="2"/>
              <a:buChar char="§"/>
            </a:pPr>
            <a:r>
              <a:rPr lang="en-US" dirty="0" err="1" smtClean="0">
                <a:solidFill>
                  <a:srgbClr val="262626"/>
                </a:solidFill>
                <a:latin typeface="Calibri" pitchFamily="34" charset="0"/>
              </a:rPr>
              <a:t>siRNA</a:t>
            </a:r>
            <a:r>
              <a:rPr lang="en-US" dirty="0" smtClean="0">
                <a:solidFill>
                  <a:srgbClr val="262626"/>
                </a:solidFill>
                <a:latin typeface="Calibri" pitchFamily="34" charset="0"/>
              </a:rPr>
              <a:t> is the engineered variation of this, but the mechanism happens from </a:t>
            </a:r>
            <a:r>
              <a:rPr lang="en-US" dirty="0" err="1" smtClean="0">
                <a:solidFill>
                  <a:srgbClr val="262626"/>
                </a:solidFill>
                <a:latin typeface="Calibri" pitchFamily="34" charset="0"/>
              </a:rPr>
              <a:t>genomically</a:t>
            </a:r>
            <a:r>
              <a:rPr lang="en-US" dirty="0" smtClean="0">
                <a:solidFill>
                  <a:srgbClr val="262626"/>
                </a:solidFill>
                <a:latin typeface="Calibri" pitchFamily="34" charset="0"/>
              </a:rPr>
              <a:t>-encoded RNAs</a:t>
            </a:r>
            <a:r>
              <a:rPr lang="en-US" baseline="0" dirty="0" smtClean="0">
                <a:solidFill>
                  <a:srgbClr val="262626"/>
                </a:solidFill>
                <a:latin typeface="Calibri" pitchFamily="34" charset="0"/>
              </a:rPr>
              <a:t> as well</a:t>
            </a:r>
            <a:endParaRPr lang="en-US" dirty="0" smtClean="0">
              <a:solidFill>
                <a:srgbClr val="262626"/>
              </a:solidFill>
              <a:latin typeface="Calibri" pitchFamily="34" charset="0"/>
            </a:endParaRPr>
          </a:p>
          <a:p>
            <a:pPr marL="457200" indent="-457200">
              <a:buFont typeface="Wingdings" pitchFamily="2" charset="2"/>
              <a:buChar char="§"/>
            </a:pPr>
            <a:r>
              <a:rPr lang="en-US" dirty="0" smtClean="0">
                <a:solidFill>
                  <a:srgbClr val="262626"/>
                </a:solidFill>
                <a:latin typeface="Calibri" pitchFamily="34" charset="0"/>
              </a:rPr>
              <a:t>Usually these RNAs are 21-23 nucleotides in length,</a:t>
            </a:r>
            <a:r>
              <a:rPr lang="en-US" baseline="0" dirty="0" smtClean="0">
                <a:solidFill>
                  <a:srgbClr val="262626"/>
                </a:solidFill>
                <a:latin typeface="Calibri" pitchFamily="34" charset="0"/>
              </a:rPr>
              <a:t> and their </a:t>
            </a:r>
            <a:r>
              <a:rPr lang="en-US" dirty="0" smtClean="0">
                <a:solidFill>
                  <a:srgbClr val="262626"/>
                </a:solidFill>
                <a:latin typeface="Calibri" pitchFamily="34" charset="0"/>
              </a:rPr>
              <a:t>sequence is complementary to an mRNA and causes degradation or influence splicing</a:t>
            </a:r>
          </a:p>
          <a:p>
            <a:pPr marL="457200" indent="-457200">
              <a:buFont typeface="Wingdings" pitchFamily="2" charset="2"/>
              <a:buChar char="§"/>
            </a:pPr>
            <a:r>
              <a:rPr lang="en-US" dirty="0" smtClean="0">
                <a:solidFill>
                  <a:srgbClr val="262626"/>
                </a:solidFill>
                <a:latin typeface="Calibri" pitchFamily="34" charset="0"/>
              </a:rPr>
              <a:t>There are other types of micro RNAs that</a:t>
            </a:r>
            <a:r>
              <a:rPr lang="en-US" baseline="0" dirty="0" smtClean="0">
                <a:solidFill>
                  <a:srgbClr val="262626"/>
                </a:solidFill>
                <a:latin typeface="Calibri" pitchFamily="34" charset="0"/>
              </a:rPr>
              <a:t> play other regulatory roles</a:t>
            </a:r>
            <a:r>
              <a:rPr lang="en-US" dirty="0" smtClean="0">
                <a:solidFill>
                  <a:srgbClr val="262626"/>
                </a:solidFill>
                <a:latin typeface="Calibri" pitchFamily="34" charset="0"/>
              </a:rPr>
              <a:t>.  </a:t>
            </a:r>
            <a:r>
              <a:rPr lang="en-US" dirty="0" err="1" smtClean="0">
                <a:solidFill>
                  <a:srgbClr val="262626"/>
                </a:solidFill>
                <a:latin typeface="Calibri" pitchFamily="34" charset="0"/>
              </a:rPr>
              <a:t>RNAa’s</a:t>
            </a:r>
            <a:r>
              <a:rPr lang="en-US" dirty="0" smtClean="0">
                <a:solidFill>
                  <a:srgbClr val="262626"/>
                </a:solidFill>
                <a:latin typeface="Calibri" pitchFamily="34" charset="0"/>
              </a:rPr>
              <a:t> are ones</a:t>
            </a:r>
            <a:r>
              <a:rPr lang="en-US" baseline="0" dirty="0" smtClean="0">
                <a:solidFill>
                  <a:srgbClr val="262626"/>
                </a:solidFill>
                <a:latin typeface="Calibri" pitchFamily="34" charset="0"/>
              </a:rPr>
              <a:t> that</a:t>
            </a:r>
            <a:r>
              <a:rPr lang="en-US" dirty="0" smtClean="0">
                <a:solidFill>
                  <a:srgbClr val="262626"/>
                </a:solidFill>
                <a:latin typeface="Calibri" pitchFamily="34" charset="0"/>
              </a:rPr>
              <a:t> activate transcription initiation.  </a:t>
            </a:r>
            <a:r>
              <a:rPr lang="en-US" dirty="0" err="1" smtClean="0">
                <a:solidFill>
                  <a:srgbClr val="262626"/>
                </a:solidFill>
                <a:latin typeface="Calibri" pitchFamily="34" charset="0"/>
              </a:rPr>
              <a:t>piRNA</a:t>
            </a:r>
            <a:r>
              <a:rPr lang="en-US" dirty="0" smtClean="0">
                <a:solidFill>
                  <a:srgbClr val="262626"/>
                </a:solidFill>
                <a:latin typeface="Calibri" pitchFamily="34" charset="0"/>
              </a:rPr>
              <a:t> are 26-31 nucleotides in length</a:t>
            </a:r>
            <a:r>
              <a:rPr lang="en-US" baseline="0" dirty="0" smtClean="0">
                <a:solidFill>
                  <a:srgbClr val="262626"/>
                </a:solidFill>
                <a:latin typeface="Calibri" pitchFamily="34" charset="0"/>
              </a:rPr>
              <a:t> and </a:t>
            </a:r>
            <a:r>
              <a:rPr lang="en-US" dirty="0" smtClean="0">
                <a:solidFill>
                  <a:srgbClr val="262626"/>
                </a:solidFill>
                <a:latin typeface="Calibri" pitchFamily="34" charset="0"/>
              </a:rPr>
              <a:t>encoded by clusters in the genome.  They silence selfish-elements in genome (</a:t>
            </a:r>
            <a:r>
              <a:rPr lang="en-US" dirty="0" err="1" smtClean="0">
                <a:solidFill>
                  <a:srgbClr val="262626"/>
                </a:solidFill>
                <a:latin typeface="Calibri" pitchFamily="34" charset="0"/>
              </a:rPr>
              <a:t>retrotransposons</a:t>
            </a:r>
            <a:r>
              <a:rPr lang="en-US" dirty="0" smtClean="0">
                <a:solidFill>
                  <a:srgbClr val="262626"/>
                </a:solidFill>
                <a:latin typeface="Calibri" pitchFamily="34" charset="0"/>
              </a:rPr>
              <a:t>)</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8244A8-5190-4563-A957-9127DD60A9E9}"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presence</a:t>
            </a:r>
            <a:r>
              <a:rPr lang="en-US" baseline="0" dirty="0" smtClean="0"/>
              <a:t> of a 5’ CAP on an mRNA makes translation in </a:t>
            </a:r>
            <a:r>
              <a:rPr lang="en-US" baseline="0" dirty="0" err="1" smtClean="0"/>
              <a:t>eukayotes</a:t>
            </a:r>
            <a:r>
              <a:rPr lang="en-US" baseline="0" dirty="0" smtClean="0"/>
              <a:t> relatively simple.  The machinery uses this cap to identify the molecule and initiation translation.  Thus it does not have to survey the sequence for specific sequences.</a:t>
            </a:r>
          </a:p>
          <a:p>
            <a:pPr marL="457200" indent="-457200">
              <a:buFont typeface="Wingdings" pitchFamily="2" charset="2"/>
              <a:buChar char="§"/>
            </a:pPr>
            <a:r>
              <a:rPr lang="en-US" sz="1200" dirty="0" smtClean="0">
                <a:solidFill>
                  <a:srgbClr val="262626"/>
                </a:solidFill>
                <a:latin typeface="Calibri" pitchFamily="34" charset="0"/>
              </a:rPr>
              <a:t>Additionally, eukaryote</a:t>
            </a:r>
            <a:r>
              <a:rPr lang="en-US" sz="1200" baseline="0" dirty="0" smtClean="0">
                <a:solidFill>
                  <a:srgbClr val="262626"/>
                </a:solidFill>
                <a:latin typeface="Calibri" pitchFamily="34" charset="0"/>
              </a:rPr>
              <a:t> genes </a:t>
            </a:r>
            <a:r>
              <a:rPr lang="en-US" sz="1200" dirty="0" smtClean="0">
                <a:solidFill>
                  <a:srgbClr val="262626"/>
                </a:solidFill>
                <a:latin typeface="Calibri" pitchFamily="34" charset="0"/>
              </a:rPr>
              <a:t>encode one polypeptide from each mRNA, they do not have operons</a:t>
            </a:r>
          </a:p>
          <a:p>
            <a:pPr marL="457200" indent="-457200">
              <a:buFont typeface="Wingdings" pitchFamily="2" charset="2"/>
              <a:buChar char="§"/>
            </a:pPr>
            <a:r>
              <a:rPr lang="en-US" sz="1200" dirty="0" smtClean="0">
                <a:solidFill>
                  <a:srgbClr val="262626"/>
                </a:solidFill>
                <a:latin typeface="Calibri" pitchFamily="34" charset="0"/>
              </a:rPr>
              <a:t>The mRNA is transcribed</a:t>
            </a:r>
            <a:r>
              <a:rPr lang="en-US" sz="1200" baseline="0" dirty="0" smtClean="0">
                <a:solidFill>
                  <a:srgbClr val="262626"/>
                </a:solidFill>
                <a:latin typeface="Calibri" pitchFamily="34" charset="0"/>
              </a:rPr>
              <a:t> and spliced before </a:t>
            </a:r>
            <a:r>
              <a:rPr lang="en-US" sz="1200" dirty="0" smtClean="0">
                <a:solidFill>
                  <a:srgbClr val="262626"/>
                </a:solidFill>
                <a:latin typeface="Calibri" pitchFamily="34" charset="0"/>
              </a:rPr>
              <a:t>export from the nucleus. Translation occurs in the cytoplasm. </a:t>
            </a:r>
          </a:p>
          <a:p>
            <a:pPr marL="457200" indent="-457200">
              <a:buFont typeface="Wingdings" pitchFamily="2" charset="2"/>
              <a:buChar char="§"/>
            </a:pPr>
            <a:r>
              <a:rPr lang="en-US" sz="1200" dirty="0" smtClean="0">
                <a:solidFill>
                  <a:srgbClr val="262626"/>
                </a:solidFill>
                <a:latin typeface="Calibri" pitchFamily="34" charset="0"/>
              </a:rPr>
              <a:t>Ribosome looks for the first ATG on 5’ capped RNAs</a:t>
            </a:r>
          </a:p>
          <a:p>
            <a:pPr marL="457200" indent="-457200">
              <a:buFont typeface="Wingdings" pitchFamily="2" charset="2"/>
              <a:buChar char="§"/>
            </a:pPr>
            <a:r>
              <a:rPr lang="en-US" sz="1200" dirty="0" smtClean="0">
                <a:solidFill>
                  <a:srgbClr val="262626"/>
                </a:solidFill>
                <a:latin typeface="Calibri" pitchFamily="34" charset="0"/>
              </a:rPr>
              <a:t>Thus there is not the same high influence of the ribosome binding site and its conformation due</a:t>
            </a:r>
            <a:r>
              <a:rPr lang="en-US" sz="1200" baseline="0" dirty="0" smtClean="0">
                <a:solidFill>
                  <a:srgbClr val="262626"/>
                </a:solidFill>
                <a:latin typeface="Calibri" pitchFamily="34" charset="0"/>
              </a:rPr>
              <a:t> to sequence context like there is in </a:t>
            </a:r>
            <a:r>
              <a:rPr lang="en-US" sz="1200" dirty="0" smtClean="0">
                <a:solidFill>
                  <a:srgbClr val="262626"/>
                </a:solidFill>
                <a:latin typeface="Calibri" pitchFamily="34" charset="0"/>
              </a:rPr>
              <a:t>in prokaryotes</a:t>
            </a:r>
          </a:p>
          <a:p>
            <a:pPr marL="457200" indent="-457200">
              <a:buFont typeface="Wingdings" pitchFamily="2" charset="2"/>
              <a:buChar char="§"/>
            </a:pPr>
            <a:r>
              <a:rPr lang="en-US" sz="1200" dirty="0" smtClean="0">
                <a:solidFill>
                  <a:srgbClr val="262626"/>
                </a:solidFill>
                <a:latin typeface="Calibri" pitchFamily="34" charset="0"/>
              </a:rPr>
              <a:t>Sometimes the lack of operons is a limitation for engineering.  One solution is to encode</a:t>
            </a:r>
            <a:r>
              <a:rPr lang="en-US" sz="1200" baseline="0" dirty="0" smtClean="0">
                <a:solidFill>
                  <a:srgbClr val="262626"/>
                </a:solidFill>
                <a:latin typeface="Calibri" pitchFamily="34" charset="0"/>
              </a:rPr>
              <a:t> </a:t>
            </a:r>
            <a:r>
              <a:rPr lang="en-US" sz="1200" dirty="0" smtClean="0">
                <a:solidFill>
                  <a:srgbClr val="262626"/>
                </a:solidFill>
                <a:latin typeface="Calibri" pitchFamily="34" charset="0"/>
              </a:rPr>
              <a:t>“Internal ribosome entry sites” (IRES) elements that allow multiple polypeptides on one mRNA</a:t>
            </a:r>
          </a:p>
          <a:p>
            <a:pPr marL="457200" indent="-457200">
              <a:buFont typeface="Wingdings" pitchFamily="2" charset="2"/>
              <a:buChar char="§"/>
            </a:pPr>
            <a:r>
              <a:rPr lang="en-US" sz="1200" dirty="0" smtClean="0">
                <a:solidFill>
                  <a:srgbClr val="262626"/>
                </a:solidFill>
                <a:latin typeface="Calibri" pitchFamily="34" charset="0"/>
              </a:rPr>
              <a:t>IRES are frequently used in </a:t>
            </a:r>
            <a:r>
              <a:rPr lang="en-US" sz="1200" dirty="0" err="1" smtClean="0">
                <a:solidFill>
                  <a:srgbClr val="262626"/>
                </a:solidFill>
                <a:latin typeface="Calibri" pitchFamily="34" charset="0"/>
              </a:rPr>
              <a:t>bicistronic</a:t>
            </a:r>
            <a:r>
              <a:rPr lang="en-US" sz="1200" dirty="0" smtClean="0">
                <a:solidFill>
                  <a:srgbClr val="262626"/>
                </a:solidFill>
                <a:latin typeface="Calibri" pitchFamily="34" charset="0"/>
              </a:rPr>
              <a:t> reporters with GFP such that you can confirm</a:t>
            </a:r>
            <a:r>
              <a:rPr lang="en-US" sz="1200" baseline="0" dirty="0" smtClean="0">
                <a:solidFill>
                  <a:srgbClr val="262626"/>
                </a:solidFill>
                <a:latin typeface="Calibri" pitchFamily="34" charset="0"/>
              </a:rPr>
              <a:t> the expression of the first operon by monitoring the phenotype caused by the second operon, which is usually an FP or an antibiotic resistance gene.</a:t>
            </a:r>
            <a:endParaRPr lang="en-US" sz="1200" dirty="0" smtClean="0">
              <a:solidFill>
                <a:srgbClr val="262626"/>
              </a:solidFill>
              <a:latin typeface="Calibri" pitchFamily="34" charset="0"/>
            </a:endParaRPr>
          </a:p>
          <a:p>
            <a:endParaRPr lang="en-US" dirty="0" smtClean="0"/>
          </a:p>
        </p:txBody>
      </p:sp>
      <p:sp>
        <p:nvSpPr>
          <p:cNvPr id="4" name="Slide Number Placeholder 3"/>
          <p:cNvSpPr>
            <a:spLocks noGrp="1"/>
          </p:cNvSpPr>
          <p:nvPr>
            <p:ph type="sldNum" sz="quarter" idx="5"/>
          </p:nvPr>
        </p:nvSpPr>
        <p:spPr/>
        <p:txBody>
          <a:bodyPr/>
          <a:lstStyle/>
          <a:p>
            <a:pPr>
              <a:defRPr/>
            </a:pPr>
            <a:fld id="{3BC52C0C-5223-4D67-B03A-9CE1F5CDAF6E}"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most obvious of these</a:t>
            </a:r>
            <a:r>
              <a:rPr lang="en-US" baseline="0" dirty="0" smtClean="0"/>
              <a:t> differences is the potential for </a:t>
            </a:r>
            <a:r>
              <a:rPr lang="en-US" baseline="0" dirty="0" err="1" smtClean="0"/>
              <a:t>multicellularity</a:t>
            </a:r>
            <a:r>
              <a:rPr lang="en-US" baseline="0" dirty="0" smtClean="0"/>
              <a:t>.  One of the many useful qualities to </a:t>
            </a:r>
            <a:r>
              <a:rPr lang="en-US" baseline="0" dirty="0" err="1" smtClean="0"/>
              <a:t>multicellularity</a:t>
            </a:r>
            <a:r>
              <a:rPr lang="en-US" baseline="0" dirty="0" smtClean="0"/>
              <a:t> is that it enables the genetic encoding of </a:t>
            </a:r>
            <a:r>
              <a:rPr lang="en-US" baseline="0" dirty="0" err="1" smtClean="0"/>
              <a:t>macroscale</a:t>
            </a:r>
            <a:r>
              <a:rPr lang="en-US" baseline="0" dirty="0" smtClean="0"/>
              <a:t> morphology through development processes.  Daisy Ginsberg is an artist who has speculated on the future of synthetic biology and the potential for encoding the biological production of complete consumer products.  Here she imagines how individual components of a gardening device could be produced in engineered organisms and then assembled into an herbicide sprayer.  Though such applications are beyond the current capabilities of our field, eukaryotes and developmental processes are nevertheless a popular focus of research in synthetic biology.</a:t>
            </a:r>
            <a:endParaRPr lang="en-US" dirty="0" smtClean="0"/>
          </a:p>
        </p:txBody>
      </p:sp>
      <p:sp>
        <p:nvSpPr>
          <p:cNvPr id="4" name="Slide Number Placeholder 3"/>
          <p:cNvSpPr>
            <a:spLocks noGrp="1"/>
          </p:cNvSpPr>
          <p:nvPr>
            <p:ph type="sldNum" sz="quarter" idx="5"/>
          </p:nvPr>
        </p:nvSpPr>
        <p:spPr/>
        <p:txBody>
          <a:bodyPr/>
          <a:lstStyle/>
          <a:p>
            <a:pPr>
              <a:defRPr/>
            </a:pPr>
            <a:fld id="{9FEC5DEB-D278-4421-9C16-8AE2F2375C76}"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discussed how prokaryotes sense their environment using transcription factors and </a:t>
            </a:r>
            <a:r>
              <a:rPr lang="en-US" dirty="0" err="1" smtClean="0"/>
              <a:t>chemotaxis</a:t>
            </a:r>
            <a:r>
              <a:rPr lang="en-US" dirty="0" smtClean="0"/>
              <a:t> sensory proteins.  Eukaryotes</a:t>
            </a:r>
            <a:r>
              <a:rPr lang="en-US" baseline="0" dirty="0" smtClean="0"/>
              <a:t> similar have sensor proteins that link environmental events to changes in transcription or other mechanisms of regulation.  However, they employ evolutionarily unrelated proteins to do so that have different biochemical mechanisms.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2111389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r>
              <a:rPr lang="en-US" sz="1200" dirty="0" smtClean="0">
                <a:solidFill>
                  <a:srgbClr val="262626"/>
                </a:solidFill>
                <a:latin typeface="Calibri" pitchFamily="34" charset="0"/>
              </a:rPr>
              <a:t>* In the big picture, more happens at the post-translational level in eukaryotes than in prokaryotes</a:t>
            </a:r>
          </a:p>
          <a:p>
            <a:pPr marL="457200" indent="-457200"/>
            <a:r>
              <a:rPr lang="en-US" sz="1200" dirty="0" smtClean="0">
                <a:solidFill>
                  <a:srgbClr val="262626"/>
                </a:solidFill>
                <a:latin typeface="Calibri" pitchFamily="34" charset="0"/>
              </a:rPr>
              <a:t>* In prokaryotes, the integration of information tends to occur at the level of transcription initiation on complex promoters, transduced by</a:t>
            </a:r>
            <a:r>
              <a:rPr lang="en-US" sz="1200" baseline="0" dirty="0" smtClean="0">
                <a:solidFill>
                  <a:srgbClr val="262626"/>
                </a:solidFill>
                <a:latin typeface="Calibri" pitchFamily="34" charset="0"/>
              </a:rPr>
              <a:t> </a:t>
            </a:r>
            <a:r>
              <a:rPr lang="en-US" sz="1200" dirty="0" smtClean="0">
                <a:solidFill>
                  <a:srgbClr val="262626"/>
                </a:solidFill>
                <a:latin typeface="Calibri" pitchFamily="34" charset="0"/>
              </a:rPr>
              <a:t>signal-specific sensory proteins and transcription factors</a:t>
            </a:r>
          </a:p>
          <a:p>
            <a:pPr marL="457200" indent="-457200"/>
            <a:r>
              <a:rPr lang="en-US" sz="1200" dirty="0" smtClean="0">
                <a:solidFill>
                  <a:srgbClr val="262626"/>
                </a:solidFill>
                <a:latin typeface="Calibri" pitchFamily="34" charset="0"/>
              </a:rPr>
              <a:t>*In eukaryotes, the decision making happens through crosstalk of protein/protein interactions often via phosphorylation changes</a:t>
            </a:r>
          </a:p>
          <a:p>
            <a:pPr marL="457200" indent="-457200"/>
            <a:r>
              <a:rPr lang="en-US" sz="1200" dirty="0" smtClean="0">
                <a:solidFill>
                  <a:srgbClr val="262626"/>
                </a:solidFill>
                <a:latin typeface="Calibri" pitchFamily="34" charset="0"/>
              </a:rPr>
              <a:t>*Eukaryotic</a:t>
            </a:r>
            <a:r>
              <a:rPr lang="en-US" sz="1200" baseline="0" dirty="0" smtClean="0">
                <a:solidFill>
                  <a:srgbClr val="262626"/>
                </a:solidFill>
                <a:latin typeface="Calibri" pitchFamily="34" charset="0"/>
              </a:rPr>
              <a:t> </a:t>
            </a:r>
            <a:r>
              <a:rPr lang="en-US" sz="1200" dirty="0" smtClean="0">
                <a:solidFill>
                  <a:srgbClr val="262626"/>
                </a:solidFill>
                <a:latin typeface="Calibri" pitchFamily="34" charset="0"/>
              </a:rPr>
              <a:t>Signal transduction gets extremely complicated, understanding it a the primary focus of systems biology</a:t>
            </a:r>
            <a:endParaRPr lang="en-US" dirty="0" smtClean="0">
              <a:solidFill>
                <a:srgbClr val="262626"/>
              </a:solidFill>
              <a:latin typeface="Calibri" pitchFamily="34" charset="0"/>
            </a:endParaRPr>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8D45573-26E4-4A2C-8C71-6B3F228ED1B2}" type="slidenum">
              <a:rPr lang="en-US" smtClean="0"/>
              <a:pPr fontAlgn="base">
                <a:spcBef>
                  <a:spcPct val="0"/>
                </a:spcBef>
                <a:spcAft>
                  <a:spcPct val="0"/>
                </a:spcAft>
                <a:defRPr/>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 you are looking at G protein </a:t>
            </a:r>
            <a:r>
              <a:rPr lang="en-US" dirty="0" err="1" smtClean="0"/>
              <a:t>signalling</a:t>
            </a:r>
            <a:r>
              <a:rPr lang="en-US" dirty="0" smtClean="0"/>
              <a:t> in a GPCR system.  The GPCR itself is a multi-pass</a:t>
            </a:r>
            <a:r>
              <a:rPr lang="en-US" baseline="0" dirty="0" smtClean="0"/>
              <a:t> integral membrane protein.  It has ligand binding sites.  When they bind their ligand, they activate a </a:t>
            </a:r>
            <a:r>
              <a:rPr lang="en-US" baseline="0" dirty="0" err="1" smtClean="0"/>
              <a:t>heterotrimeric</a:t>
            </a:r>
            <a:r>
              <a:rPr lang="en-US" baseline="0" dirty="0" smtClean="0"/>
              <a:t> G protein by release of its alpha subunit.  These alpha subunits can go on to do all sorts of things in the cell.  Sometimes they directly affect the activity of other proteins in the cell, while other alpha subunits enter the nucleus and alter gene expression.</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9AA060-A644-4A96-BC0A-658209F0905D}" type="slidenum">
              <a:rPr lang="en-US" smtClean="0"/>
              <a:pPr fontAlgn="base">
                <a:spcBef>
                  <a:spcPct val="0"/>
                </a:spcBef>
                <a:spcAft>
                  <a:spcPct val="0"/>
                </a:spcAft>
                <a:defRPr/>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Wingdings" pitchFamily="2" charset="2"/>
              <a:buNone/>
            </a:pPr>
            <a:r>
              <a:rPr lang="en-US" sz="2000" dirty="0" smtClean="0">
                <a:solidFill>
                  <a:srgbClr val="262626"/>
                </a:solidFill>
                <a:latin typeface="Calibri" pitchFamily="34" charset="0"/>
              </a:rPr>
              <a:t>When talking about transcriptional control</a:t>
            </a:r>
            <a:r>
              <a:rPr lang="en-US" sz="2000" baseline="0" dirty="0" smtClean="0">
                <a:solidFill>
                  <a:srgbClr val="262626"/>
                </a:solidFill>
                <a:latin typeface="Calibri" pitchFamily="34" charset="0"/>
              </a:rPr>
              <a:t> in prokaryotes, we spoke of things like two component </a:t>
            </a:r>
            <a:r>
              <a:rPr lang="en-US" sz="2000" baseline="0" dirty="0" err="1" smtClean="0">
                <a:solidFill>
                  <a:srgbClr val="262626"/>
                </a:solidFill>
                <a:latin typeface="Calibri" pitchFamily="34" charset="0"/>
              </a:rPr>
              <a:t>histidine</a:t>
            </a:r>
            <a:r>
              <a:rPr lang="en-US" sz="2000" baseline="0" dirty="0" smtClean="0">
                <a:solidFill>
                  <a:srgbClr val="262626"/>
                </a:solidFill>
                <a:latin typeface="Calibri" pitchFamily="34" charset="0"/>
              </a:rPr>
              <a:t> kinases and pleiotropic transcription factors.  In </a:t>
            </a:r>
            <a:r>
              <a:rPr lang="en-US" sz="2000" baseline="0" dirty="0" err="1" smtClean="0">
                <a:solidFill>
                  <a:srgbClr val="262626"/>
                </a:solidFill>
                <a:latin typeface="Calibri" pitchFamily="34" charset="0"/>
              </a:rPr>
              <a:t>eukayotes</a:t>
            </a:r>
            <a:r>
              <a:rPr lang="en-US" sz="2000" baseline="0" dirty="0" smtClean="0">
                <a:solidFill>
                  <a:srgbClr val="262626"/>
                </a:solidFill>
                <a:latin typeface="Calibri" pitchFamily="34" charset="0"/>
              </a:rPr>
              <a:t>, there similarly are these </a:t>
            </a:r>
            <a:r>
              <a:rPr lang="en-US" sz="2000" dirty="0" smtClean="0">
                <a:solidFill>
                  <a:srgbClr val="262626"/>
                </a:solidFill>
                <a:latin typeface="Calibri" pitchFamily="34" charset="0"/>
              </a:rPr>
              <a:t>repeated patterns of signal transduction that employ homologous</a:t>
            </a:r>
            <a:r>
              <a:rPr lang="en-US" sz="2000" baseline="0" dirty="0" smtClean="0">
                <a:solidFill>
                  <a:srgbClr val="262626"/>
                </a:solidFill>
                <a:latin typeface="Calibri" pitchFamily="34" charset="0"/>
              </a:rPr>
              <a:t> proteins to detect and transduce disparate external signals.</a:t>
            </a:r>
            <a:endParaRPr lang="en-US" sz="2000" dirty="0" smtClean="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One major signal transduction route is the use of G-protein coupled receptors (GPCR) which are</a:t>
            </a:r>
            <a:r>
              <a:rPr lang="en-US" sz="2000" baseline="0" dirty="0" smtClean="0">
                <a:solidFill>
                  <a:srgbClr val="262626"/>
                </a:solidFill>
                <a:latin typeface="Calibri" pitchFamily="34" charset="0"/>
              </a:rPr>
              <a:t> embedded in the cell membrane.  They directly respond to external signals and transduce binding by hydrolyzing a bound GTP</a:t>
            </a:r>
            <a:endParaRPr lang="en-US" sz="2000" dirty="0" smtClean="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They are most popularly</a:t>
            </a:r>
            <a:r>
              <a:rPr lang="en-US" sz="2000" baseline="0" dirty="0" smtClean="0">
                <a:solidFill>
                  <a:srgbClr val="262626"/>
                </a:solidFill>
                <a:latin typeface="Calibri" pitchFamily="34" charset="0"/>
              </a:rPr>
              <a:t> known for their role in </a:t>
            </a:r>
            <a:r>
              <a:rPr lang="en-US" sz="2000" baseline="0" dirty="0" err="1" smtClean="0">
                <a:solidFill>
                  <a:srgbClr val="262626"/>
                </a:solidFill>
                <a:latin typeface="Calibri" pitchFamily="34" charset="0"/>
              </a:rPr>
              <a:t>olafaction</a:t>
            </a:r>
            <a:r>
              <a:rPr lang="en-US" sz="2000" baseline="0" dirty="0" smtClean="0">
                <a:solidFill>
                  <a:srgbClr val="262626"/>
                </a:solidFill>
                <a:latin typeface="Calibri" pitchFamily="34" charset="0"/>
              </a:rPr>
              <a:t>, but they are involved in many sensory processes</a:t>
            </a:r>
            <a:endParaRPr lang="en-US" sz="2000" dirty="0" smtClean="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The ligands for most GPCRs are unknown, but there are many of them, and GPCRs are often drug targets</a:t>
            </a:r>
            <a:r>
              <a:rPr lang="en-US" sz="2000" baseline="0" dirty="0" smtClean="0">
                <a:solidFill>
                  <a:srgbClr val="262626"/>
                </a:solidFill>
                <a:latin typeface="Calibri" pitchFamily="34" charset="0"/>
              </a:rPr>
              <a:t> in </a:t>
            </a:r>
            <a:r>
              <a:rPr lang="en-US" sz="2000" baseline="0" dirty="0" err="1" smtClean="0">
                <a:solidFill>
                  <a:srgbClr val="262626"/>
                </a:solidFill>
                <a:latin typeface="Calibri" pitchFamily="34" charset="0"/>
              </a:rPr>
              <a:t>pharmaceutic</a:t>
            </a:r>
            <a:r>
              <a:rPr lang="en-US" sz="2000" baseline="0" dirty="0" smtClean="0">
                <a:solidFill>
                  <a:srgbClr val="262626"/>
                </a:solidFill>
                <a:latin typeface="Calibri" pitchFamily="34" charset="0"/>
              </a:rPr>
              <a:t> discovery</a:t>
            </a:r>
            <a:endParaRPr lang="en-US" sz="2000" dirty="0" smtClean="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Biochemically, the G proteins bind and hydrolyze GTP upon activation.  There are two types of G proteins:</a:t>
            </a:r>
          </a:p>
          <a:p>
            <a:pPr marL="914400" lvl="1" indent="-457200">
              <a:buFont typeface="Wingdings" pitchFamily="2" charset="2"/>
              <a:buChar char="§"/>
            </a:pPr>
            <a:r>
              <a:rPr lang="en-US" sz="2000" dirty="0" err="1" smtClean="0">
                <a:solidFill>
                  <a:srgbClr val="262626"/>
                </a:solidFill>
                <a:latin typeface="Calibri" pitchFamily="34" charset="0"/>
              </a:rPr>
              <a:t>Heterotrimeric</a:t>
            </a:r>
            <a:r>
              <a:rPr lang="en-US" sz="2000" dirty="0" smtClean="0">
                <a:solidFill>
                  <a:srgbClr val="262626"/>
                </a:solidFill>
                <a:latin typeface="Calibri" pitchFamily="34" charset="0"/>
              </a:rPr>
              <a:t> G proteins are made up of alpha (α), beta (β), and gamma (γ) subunits and are the ones that work with GPCRs</a:t>
            </a:r>
          </a:p>
          <a:p>
            <a:pPr marL="914400" lvl="1" indent="-457200">
              <a:buFont typeface="Wingdings" pitchFamily="2" charset="2"/>
              <a:buChar char="§"/>
            </a:pPr>
            <a:r>
              <a:rPr lang="en-US" sz="2000" dirty="0" smtClean="0">
                <a:solidFill>
                  <a:srgbClr val="262626"/>
                </a:solidFill>
                <a:latin typeface="Calibri" pitchFamily="34" charset="0"/>
              </a:rPr>
              <a:t>Small </a:t>
            </a:r>
            <a:r>
              <a:rPr lang="en-US" sz="2000" dirty="0" err="1" smtClean="0">
                <a:solidFill>
                  <a:srgbClr val="262626"/>
                </a:solidFill>
                <a:latin typeface="Calibri" pitchFamily="34" charset="0"/>
              </a:rPr>
              <a:t>Ras</a:t>
            </a:r>
            <a:r>
              <a:rPr lang="en-US" sz="2000" dirty="0" smtClean="0">
                <a:solidFill>
                  <a:srgbClr val="262626"/>
                </a:solidFill>
                <a:latin typeface="Calibri" pitchFamily="34" charset="0"/>
              </a:rPr>
              <a:t>-superfamily </a:t>
            </a:r>
            <a:r>
              <a:rPr lang="en-US" sz="2000" dirty="0" err="1" smtClean="0">
                <a:solidFill>
                  <a:srgbClr val="262626"/>
                </a:solidFill>
                <a:latin typeface="Calibri" pitchFamily="34" charset="0"/>
              </a:rPr>
              <a:t>GTPases</a:t>
            </a:r>
            <a:r>
              <a:rPr lang="en-US" sz="2000" dirty="0" smtClean="0">
                <a:solidFill>
                  <a:srgbClr val="262626"/>
                </a:solidFill>
                <a:latin typeface="Calibri" pitchFamily="34" charset="0"/>
              </a:rPr>
              <a:t> are single subunit, they are the ones that show up in the tyrosine kinase/MAPK pathways</a:t>
            </a:r>
          </a:p>
          <a:p>
            <a:pPr marL="457200" indent="-457200">
              <a:buFont typeface="Wingdings" pitchFamily="2" charset="2"/>
              <a:buChar char="§"/>
            </a:pPr>
            <a:r>
              <a:rPr lang="en-US" sz="2000" dirty="0" smtClean="0">
                <a:solidFill>
                  <a:srgbClr val="262626"/>
                </a:solidFill>
                <a:latin typeface="Calibri" pitchFamily="34" charset="0"/>
              </a:rPr>
              <a:t>For</a:t>
            </a:r>
            <a:r>
              <a:rPr lang="en-US" sz="2000" baseline="0" dirty="0" smtClean="0">
                <a:solidFill>
                  <a:srgbClr val="262626"/>
                </a:solidFill>
                <a:latin typeface="Calibri" pitchFamily="34" charset="0"/>
              </a:rPr>
              <a:t> the RAS-type G proteins, </a:t>
            </a:r>
            <a:r>
              <a:rPr lang="en-US" sz="2000" dirty="0" smtClean="0">
                <a:solidFill>
                  <a:srgbClr val="262626"/>
                </a:solidFill>
                <a:latin typeface="Calibri" pitchFamily="34" charset="0"/>
              </a:rPr>
              <a:t>Guanine nucleotide exchange factors (GEFs) will exchange out GDP for a new GTP molecule</a:t>
            </a:r>
          </a:p>
          <a:p>
            <a:pPr marL="457200" indent="-457200">
              <a:buFont typeface="Wingdings" pitchFamily="2" charset="2"/>
              <a:buChar char="§"/>
            </a:pPr>
            <a:r>
              <a:rPr lang="en-US" sz="2000" dirty="0" smtClean="0">
                <a:solidFill>
                  <a:srgbClr val="262626"/>
                </a:solidFill>
                <a:latin typeface="Calibri" pitchFamily="34" charset="0"/>
              </a:rPr>
              <a:t>For the </a:t>
            </a:r>
            <a:r>
              <a:rPr lang="en-US" sz="2000" dirty="0" err="1" smtClean="0">
                <a:solidFill>
                  <a:srgbClr val="262626"/>
                </a:solidFill>
                <a:latin typeface="Calibri" pitchFamily="34" charset="0"/>
              </a:rPr>
              <a:t>heterotrimeric</a:t>
            </a:r>
            <a:r>
              <a:rPr lang="en-US" sz="2000" dirty="0" smtClean="0">
                <a:solidFill>
                  <a:srgbClr val="262626"/>
                </a:solidFill>
                <a:latin typeface="Calibri" pitchFamily="34" charset="0"/>
              </a:rPr>
              <a:t> type G proteins, the GPCR is the</a:t>
            </a:r>
            <a:r>
              <a:rPr lang="en-US" sz="2000" baseline="0" dirty="0" smtClean="0">
                <a:solidFill>
                  <a:srgbClr val="262626"/>
                </a:solidFill>
                <a:latin typeface="Calibri" pitchFamily="34" charset="0"/>
              </a:rPr>
              <a:t> GEF</a:t>
            </a:r>
            <a:r>
              <a:rPr lang="en-US" sz="2000" dirty="0" smtClean="0">
                <a:solidFill>
                  <a:srgbClr val="262626"/>
                </a:solidFill>
                <a:latin typeface="Calibri" pitchFamily="34" charset="0"/>
              </a:rPr>
              <a:t>.   the mode of communicating receptor activation, results in dissociation of alpha subunit</a:t>
            </a:r>
          </a:p>
          <a:p>
            <a:pPr marL="457200" indent="-457200">
              <a:buFont typeface="Wingdings" pitchFamily="2" charset="2"/>
              <a:buChar char="§"/>
            </a:pPr>
            <a:r>
              <a:rPr lang="en-US" sz="2000" dirty="0" smtClean="0">
                <a:solidFill>
                  <a:srgbClr val="262626"/>
                </a:solidFill>
                <a:latin typeface="Calibri" pitchFamily="34" charset="0"/>
              </a:rPr>
              <a:t>The alpha subunit eventually hydrolyzes the GDP and returns to the </a:t>
            </a:r>
            <a:r>
              <a:rPr lang="el-GR" sz="2000" dirty="0" smtClean="0">
                <a:solidFill>
                  <a:srgbClr val="262626"/>
                </a:solidFill>
                <a:latin typeface="Calibri" pitchFamily="34" charset="0"/>
              </a:rPr>
              <a:t>βγ</a:t>
            </a:r>
            <a:r>
              <a:rPr lang="en-US" sz="2000" dirty="0" smtClean="0">
                <a:solidFill>
                  <a:srgbClr val="262626"/>
                </a:solidFill>
                <a:latin typeface="Calibri" pitchFamily="34" charset="0"/>
              </a:rPr>
              <a:t> complex</a:t>
            </a:r>
          </a:p>
          <a:p>
            <a:pPr marL="457200" indent="-457200">
              <a:buFont typeface="Wingdings" pitchFamily="2" charset="2"/>
              <a:buChar char="§"/>
            </a:pPr>
            <a:r>
              <a:rPr lang="en-US" sz="2000" dirty="0" smtClean="0">
                <a:solidFill>
                  <a:srgbClr val="262626"/>
                </a:solidFill>
                <a:latin typeface="Calibri" pitchFamily="34" charset="0"/>
              </a:rPr>
              <a:t>Additionally there are things called </a:t>
            </a:r>
            <a:r>
              <a:rPr lang="en-US" sz="2000" dirty="0" err="1" smtClean="0">
                <a:solidFill>
                  <a:srgbClr val="262626"/>
                </a:solidFill>
                <a:latin typeface="Calibri" pitchFamily="34" charset="0"/>
              </a:rPr>
              <a:t>GTPase</a:t>
            </a:r>
            <a:r>
              <a:rPr lang="en-US" sz="2000" dirty="0" smtClean="0">
                <a:solidFill>
                  <a:srgbClr val="262626"/>
                </a:solidFill>
                <a:latin typeface="Calibri" pitchFamily="34" charset="0"/>
              </a:rPr>
              <a:t>-activating proteins (or GAPs) that can deactivate G proteins by inducing hydrolysis of the GTP</a:t>
            </a:r>
          </a:p>
          <a:p>
            <a:endParaRPr lang="en-US" dirty="0" smtClean="0"/>
          </a:p>
        </p:txBody>
      </p:sp>
      <p:sp>
        <p:nvSpPr>
          <p:cNvPr id="4" name="Slide Number Placeholder 3"/>
          <p:cNvSpPr>
            <a:spLocks noGrp="1"/>
          </p:cNvSpPr>
          <p:nvPr>
            <p:ph type="sldNum" sz="quarter" idx="5"/>
          </p:nvPr>
        </p:nvSpPr>
        <p:spPr/>
        <p:txBody>
          <a:bodyPr/>
          <a:lstStyle/>
          <a:p>
            <a:pPr>
              <a:defRPr/>
            </a:pPr>
            <a:fld id="{99869A7D-FCAE-4686-AAE5-D97E745C13FF}"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other major class of signal transduction cascades</a:t>
            </a:r>
            <a:r>
              <a:rPr lang="en-US" baseline="0" dirty="0" smtClean="0"/>
              <a:t> are the map kinase cascades that typically </a:t>
            </a:r>
            <a:r>
              <a:rPr lang="en-US" baseline="0" dirty="0" err="1" smtClean="0"/>
              <a:t>iniate</a:t>
            </a:r>
            <a:r>
              <a:rPr lang="en-US" baseline="0" dirty="0" smtClean="0"/>
              <a:t> from signals of a tyrosine kinase.  Like the GPCRs, the tyrosine kinases are embedded in the cell membrane and are stimulated by external signals.  In response, they phosphorylate tyrosine residues on proteins.  Often this signal is transduced through the </a:t>
            </a:r>
            <a:r>
              <a:rPr lang="en-US" baseline="0" dirty="0" err="1" smtClean="0"/>
              <a:t>Ras</a:t>
            </a:r>
            <a:r>
              <a:rPr lang="en-US" baseline="0" dirty="0" smtClean="0"/>
              <a:t>-style G proteins and relayed onto a MAP kinase cascade.  Here, a relay of kinases transduces the signal through phosphorylation of threonine or serine residues on other </a:t>
            </a:r>
            <a:r>
              <a:rPr lang="en-US" baseline="0" dirty="0" err="1" smtClean="0"/>
              <a:t>signalling</a:t>
            </a:r>
            <a:r>
              <a:rPr lang="en-US" baseline="0" dirty="0" smtClean="0"/>
              <a:t> proteins ultimately activating transcription factors.</a:t>
            </a:r>
          </a:p>
          <a:p>
            <a:pPr eaLnBrk="1" hangingPunct="1">
              <a:spcBef>
                <a:spcPct val="0"/>
              </a:spcBef>
            </a:pPr>
            <a:r>
              <a:rPr lang="en-US" baseline="0" dirty="0" smtClean="0"/>
              <a:t>*</a:t>
            </a:r>
          </a:p>
          <a:p>
            <a:pPr eaLnBrk="1" hangingPunct="1">
              <a:spcBef>
                <a:spcPct val="0"/>
              </a:spcBef>
            </a:pPr>
            <a:r>
              <a:rPr lang="en-US" dirty="0" smtClean="0"/>
              <a:t>One thing to be aware of in reading literature about these proteins is that MAP kinase is not one specific protein.  It refers to a homologous class of proteins that are functionally related, but play disparate roles in the</a:t>
            </a:r>
            <a:r>
              <a:rPr lang="en-US" baseline="0" dirty="0" smtClean="0"/>
              <a:t> cell.</a:t>
            </a:r>
          </a:p>
          <a:p>
            <a:pPr eaLnBrk="1" hangingPunct="1">
              <a:spcBef>
                <a:spcPct val="0"/>
              </a:spcBef>
            </a:pPr>
            <a:r>
              <a:rPr lang="en-US" baseline="0" dirty="0" smtClean="0"/>
              <a:t>*</a:t>
            </a:r>
          </a:p>
          <a:p>
            <a:pPr eaLnBrk="1" hangingPunct="1">
              <a:spcBef>
                <a:spcPct val="0"/>
              </a:spcBef>
            </a:pPr>
            <a:r>
              <a:rPr lang="en-US" baseline="0" dirty="0" smtClean="0"/>
              <a:t>Some specifically named MAPK proteins, such as </a:t>
            </a:r>
            <a:r>
              <a:rPr lang="en-US" baseline="0" dirty="0" err="1" smtClean="0"/>
              <a:t>Erk</a:t>
            </a:r>
            <a:r>
              <a:rPr lang="en-US" baseline="0" dirty="0" smtClean="0"/>
              <a:t> are themselves also classes of proteins that may be encoded by multiple genes in the genome in addition to multiple splice variants.</a:t>
            </a:r>
          </a:p>
          <a:p>
            <a:pPr eaLnBrk="1" hangingPunct="1">
              <a:spcBef>
                <a:spcPct val="0"/>
              </a:spcBef>
            </a:pPr>
            <a:r>
              <a:rPr lang="en-US" baseline="0" dirty="0" smtClean="0"/>
              <a:t>*</a:t>
            </a:r>
          </a:p>
          <a:p>
            <a:pPr eaLnBrk="1" hangingPunct="1">
              <a:spcBef>
                <a:spcPct val="0"/>
              </a:spcBef>
            </a:pPr>
            <a:r>
              <a:rPr lang="en-US" baseline="0" dirty="0" smtClean="0"/>
              <a:t>It is typical to have many such kinases all in one cell type</a:t>
            </a:r>
          </a:p>
          <a:p>
            <a:pPr eaLnBrk="1" hangingPunct="1">
              <a:spcBef>
                <a:spcPct val="0"/>
              </a:spcBef>
            </a:pPr>
            <a:r>
              <a:rPr lang="en-US" baseline="0" dirty="0" smtClean="0"/>
              <a:t>*</a:t>
            </a:r>
          </a:p>
          <a:p>
            <a:pPr eaLnBrk="1" hangingPunct="1">
              <a:spcBef>
                <a:spcPct val="0"/>
              </a:spcBef>
            </a:pPr>
            <a:r>
              <a:rPr lang="en-US" baseline="0" dirty="0" smtClean="0"/>
              <a:t>And there is extensive cross talk between them</a:t>
            </a:r>
          </a:p>
          <a:p>
            <a:pPr eaLnBrk="1" hangingPunct="1">
              <a:spcBef>
                <a:spcPct val="0"/>
              </a:spcBef>
            </a:pPr>
            <a:r>
              <a:rPr lang="en-US" baseline="0" dirty="0" smtClean="0"/>
              <a:t>*</a:t>
            </a:r>
          </a:p>
          <a:p>
            <a:pPr eaLnBrk="1" hangingPunct="1">
              <a:spcBef>
                <a:spcPct val="0"/>
              </a:spcBef>
            </a:pPr>
            <a:r>
              <a:rPr lang="en-US" baseline="0" dirty="0" smtClean="0"/>
              <a:t>Due to the non-specific nature of the tools used to study them, MAPK activity is often described in terms of protein class without knowing exactly which ones do the reactions.</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4B5F6B-1F0C-4B7D-B1C3-2D8D33767241}" type="slidenum">
              <a:rPr lang="en-US" smtClean="0"/>
              <a:pPr fontAlgn="base">
                <a:spcBef>
                  <a:spcPct val="0"/>
                </a:spcBef>
                <a:spcAft>
                  <a:spcPct val="0"/>
                </a:spcAft>
                <a:defRPr/>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 is an example.  The focal</a:t>
            </a:r>
            <a:r>
              <a:rPr lang="en-US" baseline="0" dirty="0" smtClean="0"/>
              <a:t> adhesion tyrosine kinase is associated with the cytoskeleton and to anchoring proteins such as </a:t>
            </a:r>
            <a:r>
              <a:rPr lang="en-US" baseline="0" dirty="0" err="1" smtClean="0"/>
              <a:t>integrins</a:t>
            </a:r>
            <a:r>
              <a:rPr lang="en-US" baseline="0" dirty="0" smtClean="0"/>
              <a:t>.  These proteins attach the cell with the extracellular matrix or to other cells.  FAK senses changes the cell’s association with an external physical support.  </a:t>
            </a:r>
            <a:r>
              <a:rPr lang="en-US" baseline="0" dirty="0" err="1" smtClean="0"/>
              <a:t>Signalling</a:t>
            </a:r>
            <a:r>
              <a:rPr lang="en-US" baseline="0" dirty="0" smtClean="0"/>
              <a:t> is transduced to the G proteins </a:t>
            </a:r>
            <a:r>
              <a:rPr lang="en-US" baseline="0" dirty="0" err="1" smtClean="0"/>
              <a:t>Ras</a:t>
            </a:r>
            <a:r>
              <a:rPr lang="en-US" baseline="0" dirty="0" smtClean="0"/>
              <a:t> and Rho which interact with other G proteins including CDC42.  These G proteins further stimulate several MAP kinase cascades, some of which result in changes in gene expression while others directly affect the structure of the cytoskeleton.</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83DDFB-A38E-4590-8493-2770BDF82B63}" type="slidenum">
              <a:rPr lang="en-US" smtClean="0"/>
              <a:pPr fontAlgn="base">
                <a:spcBef>
                  <a:spcPct val="0"/>
                </a:spcBef>
                <a:spcAft>
                  <a:spcPct val="0"/>
                </a:spcAft>
                <a:defRPr/>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Font typeface="Wingdings" pitchFamily="2" charset="2"/>
              <a:buChar char="§"/>
            </a:pPr>
            <a:r>
              <a:rPr lang="en-US" dirty="0" smtClean="0">
                <a:solidFill>
                  <a:srgbClr val="262626"/>
                </a:solidFill>
                <a:latin typeface="Calibri" pitchFamily="34" charset="0"/>
              </a:rPr>
              <a:t>Many signal transduction cascades are coupled to the apoptosis machinery</a:t>
            </a:r>
          </a:p>
          <a:p>
            <a:pPr marL="457200" indent="-457200">
              <a:buFont typeface="Wingdings" pitchFamily="2" charset="2"/>
              <a:buChar char="§"/>
            </a:pPr>
            <a:r>
              <a:rPr lang="en-US" dirty="0" smtClean="0">
                <a:solidFill>
                  <a:srgbClr val="262626"/>
                </a:solidFill>
                <a:latin typeface="Calibri" pitchFamily="34" charset="0"/>
              </a:rPr>
              <a:t>The proteins associated with apoptosis are not under dynamic transcriptional control.  The events that trigger this system are all posttranslational reactions</a:t>
            </a:r>
            <a:r>
              <a:rPr lang="en-US" baseline="0" dirty="0" smtClean="0">
                <a:solidFill>
                  <a:srgbClr val="262626"/>
                </a:solidFill>
                <a:latin typeface="Calibri" pitchFamily="34" charset="0"/>
              </a:rPr>
              <a:t> involving</a:t>
            </a:r>
            <a:r>
              <a:rPr lang="en-US" dirty="0" smtClean="0">
                <a:solidFill>
                  <a:srgbClr val="262626"/>
                </a:solidFill>
                <a:latin typeface="Calibri" pitchFamily="34" charset="0"/>
              </a:rPr>
              <a:t> phosphorylation and </a:t>
            </a:r>
            <a:r>
              <a:rPr lang="en-US" dirty="0" err="1" smtClean="0">
                <a:solidFill>
                  <a:srgbClr val="262626"/>
                </a:solidFill>
                <a:latin typeface="Calibri" pitchFamily="34" charset="0"/>
              </a:rPr>
              <a:t>proteolytic</a:t>
            </a:r>
            <a:r>
              <a:rPr lang="en-US" dirty="0" smtClean="0">
                <a:solidFill>
                  <a:srgbClr val="262626"/>
                </a:solidFill>
                <a:latin typeface="Calibri" pitchFamily="34" charset="0"/>
              </a:rPr>
              <a:t> cleavage mechanisms</a:t>
            </a:r>
          </a:p>
          <a:p>
            <a:pPr marL="457200" indent="-457200">
              <a:buFont typeface="Wingdings" pitchFamily="2" charset="2"/>
              <a:buChar char="§"/>
            </a:pPr>
            <a:r>
              <a:rPr lang="en-US" dirty="0" smtClean="0">
                <a:solidFill>
                  <a:srgbClr val="262626"/>
                </a:solidFill>
                <a:latin typeface="Calibri" pitchFamily="34" charset="0"/>
              </a:rPr>
              <a:t>The major players are the </a:t>
            </a:r>
            <a:r>
              <a:rPr lang="en-US" dirty="0" err="1" smtClean="0">
                <a:solidFill>
                  <a:srgbClr val="262626"/>
                </a:solidFill>
                <a:latin typeface="Calibri" pitchFamily="34" charset="0"/>
              </a:rPr>
              <a:t>caspases</a:t>
            </a:r>
            <a:r>
              <a:rPr lang="en-US" dirty="0" smtClean="0">
                <a:solidFill>
                  <a:srgbClr val="262626"/>
                </a:solidFill>
                <a:latin typeface="Calibri" pitchFamily="34" charset="0"/>
              </a:rPr>
              <a:t>, which are cysteine proteases</a:t>
            </a:r>
          </a:p>
          <a:p>
            <a:pPr marL="457200" indent="-457200">
              <a:buFont typeface="Wingdings" pitchFamily="2" charset="2"/>
              <a:buChar char="§"/>
            </a:pPr>
            <a:r>
              <a:rPr lang="en-US" dirty="0" smtClean="0">
                <a:solidFill>
                  <a:srgbClr val="262626"/>
                </a:solidFill>
                <a:latin typeface="Calibri" pitchFamily="34" charset="0"/>
              </a:rPr>
              <a:t>There are at least 11 </a:t>
            </a:r>
            <a:r>
              <a:rPr lang="en-US" dirty="0" err="1" smtClean="0">
                <a:solidFill>
                  <a:srgbClr val="262626"/>
                </a:solidFill>
                <a:latin typeface="Calibri" pitchFamily="34" charset="0"/>
              </a:rPr>
              <a:t>capases</a:t>
            </a:r>
            <a:r>
              <a:rPr lang="en-US" dirty="0" smtClean="0">
                <a:solidFill>
                  <a:srgbClr val="262626"/>
                </a:solidFill>
                <a:latin typeface="Calibri" pitchFamily="34" charset="0"/>
              </a:rPr>
              <a:t> in humans, there is a cascade of activation where they activate each other by cleaving them</a:t>
            </a:r>
          </a:p>
          <a:p>
            <a:pPr marL="457200" indent="-457200">
              <a:buFont typeface="Wingdings" pitchFamily="2" charset="2"/>
              <a:buChar char="§"/>
            </a:pPr>
            <a:r>
              <a:rPr lang="en-US" dirty="0" smtClean="0">
                <a:solidFill>
                  <a:srgbClr val="262626"/>
                </a:solidFill>
                <a:latin typeface="Calibri" pitchFamily="34" charset="0"/>
              </a:rPr>
              <a:t>Mitochondria play a major role as well.  The release of cytochrome C to the cytoplasm is a major commitment step during apoptosis</a:t>
            </a:r>
          </a:p>
          <a:p>
            <a:pPr marL="457200" indent="-457200">
              <a:buFont typeface="Wingdings" pitchFamily="2" charset="2"/>
              <a:buChar char="§"/>
            </a:pPr>
            <a:r>
              <a:rPr lang="en-US" dirty="0" smtClean="0">
                <a:solidFill>
                  <a:srgbClr val="262626"/>
                </a:solidFill>
                <a:latin typeface="Calibri" pitchFamily="34" charset="0"/>
              </a:rPr>
              <a:t>As a result of apoptosis, everything in the cell gets efficiently degraded including DNA fragmentation, breakdown of the nucleus, and inactivation of DNA repair enzymes</a:t>
            </a:r>
          </a:p>
          <a:p>
            <a:pPr marL="457200" indent="-457200">
              <a:buFont typeface="Wingdings" pitchFamily="2" charset="2"/>
              <a:buChar char="§"/>
            </a:pPr>
            <a:r>
              <a:rPr lang="en-US" dirty="0" smtClean="0">
                <a:solidFill>
                  <a:srgbClr val="262626"/>
                </a:solidFill>
                <a:latin typeface="Calibri" pitchFamily="34" charset="0"/>
              </a:rPr>
              <a:t>The Cell is eventually reduced to multiple vacuoles that get consumed by macrophages (in animals)</a:t>
            </a:r>
          </a:p>
          <a:p>
            <a:pPr marL="457200" indent="-457200">
              <a:buFont typeface="Wingdings" pitchFamily="2" charset="2"/>
              <a:buChar char="§"/>
            </a:pPr>
            <a:r>
              <a:rPr lang="en-US" dirty="0" smtClean="0">
                <a:solidFill>
                  <a:srgbClr val="262626"/>
                </a:solidFill>
                <a:latin typeface="Calibri" pitchFamily="34" charset="0"/>
              </a:rPr>
              <a:t>Apoptosis</a:t>
            </a:r>
            <a:r>
              <a:rPr lang="en-US" baseline="0" dirty="0" smtClean="0">
                <a:solidFill>
                  <a:srgbClr val="262626"/>
                </a:solidFill>
                <a:latin typeface="Calibri" pitchFamily="34" charset="0"/>
              </a:rPr>
              <a:t> is </a:t>
            </a:r>
            <a:r>
              <a:rPr lang="en-US" dirty="0" smtClean="0">
                <a:solidFill>
                  <a:srgbClr val="262626"/>
                </a:solidFill>
                <a:latin typeface="Calibri" pitchFamily="34" charset="0"/>
              </a:rPr>
              <a:t>very important in development, such as the dividing of your fingers from one another</a:t>
            </a:r>
          </a:p>
          <a:p>
            <a:pPr marL="457200" indent="-457200">
              <a:buFont typeface="Wingdings" pitchFamily="2" charset="2"/>
              <a:buChar char="§"/>
            </a:pPr>
            <a:r>
              <a:rPr lang="en-US" dirty="0" smtClean="0">
                <a:solidFill>
                  <a:srgbClr val="262626"/>
                </a:solidFill>
                <a:latin typeface="Calibri" pitchFamily="34" charset="0"/>
              </a:rPr>
              <a:t>They are important in the immune system too.  Apoptosis</a:t>
            </a:r>
            <a:r>
              <a:rPr lang="en-US" baseline="0" dirty="0" smtClean="0">
                <a:solidFill>
                  <a:srgbClr val="262626"/>
                </a:solidFill>
                <a:latin typeface="Calibri" pitchFamily="34" charset="0"/>
              </a:rPr>
              <a:t> is involved in processes such as</a:t>
            </a:r>
            <a:r>
              <a:rPr lang="en-US" dirty="0" smtClean="0">
                <a:solidFill>
                  <a:srgbClr val="262626"/>
                </a:solidFill>
                <a:latin typeface="Calibri" pitchFamily="34" charset="0"/>
              </a:rPr>
              <a:t> </a:t>
            </a:r>
            <a:r>
              <a:rPr lang="en-US" dirty="0" err="1" smtClean="0">
                <a:solidFill>
                  <a:srgbClr val="262626"/>
                </a:solidFill>
                <a:latin typeface="Calibri" pitchFamily="34" charset="0"/>
              </a:rPr>
              <a:t>elminating</a:t>
            </a:r>
            <a:r>
              <a:rPr lang="en-US" dirty="0" smtClean="0">
                <a:solidFill>
                  <a:srgbClr val="262626"/>
                </a:solidFill>
                <a:latin typeface="Calibri" pitchFamily="34" charset="0"/>
              </a:rPr>
              <a:t> self-reactive antibody-producing B cells</a:t>
            </a:r>
          </a:p>
          <a:p>
            <a:pPr marL="457200" indent="-457200">
              <a:buFont typeface="Wingdings" pitchFamily="2" charset="2"/>
              <a:buChar char="§"/>
            </a:pPr>
            <a:r>
              <a:rPr lang="en-US" dirty="0" smtClean="0">
                <a:solidFill>
                  <a:srgbClr val="262626"/>
                </a:solidFill>
                <a:latin typeface="Calibri" pitchFamily="34" charset="0"/>
              </a:rPr>
              <a:t>Apoptosis isn’t just for animals, plants do it too</a:t>
            </a:r>
            <a:endParaRPr lang="en-US" dirty="0">
              <a:solidFill>
                <a:srgbClr val="262626"/>
              </a:solidFill>
              <a:latin typeface="Calibri" pitchFamily="34" charset="0"/>
            </a:endParaRPr>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97939D-EB1B-467F-BD35-8B022298070D}"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But keep in mind it is a very complicated process that is tied into</a:t>
            </a:r>
            <a:r>
              <a:rPr lang="en-US" baseline="0" dirty="0" smtClean="0"/>
              <a:t> many signal transduction cascades.  The details of this diagram aren’t important for our purposes of discussion, but do not be fooled into thinking that it is simple.</a:t>
            </a:r>
            <a:endParaRPr lang="en-US" dirty="0" smtClean="0"/>
          </a:p>
        </p:txBody>
      </p:sp>
      <p:sp>
        <p:nvSpPr>
          <p:cNvPr id="4" name="Slide Number Placeholder 3"/>
          <p:cNvSpPr>
            <a:spLocks noGrp="1"/>
          </p:cNvSpPr>
          <p:nvPr>
            <p:ph type="sldNum" sz="quarter" idx="5"/>
          </p:nvPr>
        </p:nvSpPr>
        <p:spPr/>
        <p:txBody>
          <a:bodyPr/>
          <a:lstStyle/>
          <a:p>
            <a:pPr>
              <a:defRPr/>
            </a:pPr>
            <a:fld id="{38E527B6-E596-48FE-8C28-35F0165CDA4B}" type="slidenum">
              <a:rPr lang="en-US" smtClean="0"/>
              <a:pPr>
                <a:defRPr/>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Principally I am speaking of plants and animals in these chapters, though organisms such as yeast, protozoa,</a:t>
            </a:r>
            <a:r>
              <a:rPr lang="en-US" baseline="0" dirty="0" smtClean="0"/>
              <a:t> and even </a:t>
            </a:r>
            <a:r>
              <a:rPr lang="en-US" baseline="0" dirty="0" err="1" smtClean="0"/>
              <a:t>archaebacteria</a:t>
            </a:r>
            <a:r>
              <a:rPr lang="en-US" baseline="0" dirty="0" smtClean="0"/>
              <a:t> have many of the characteristics of the multicellular organisms.  They differ from prokaryotic biology at both at the cell and the molecular levels.</a:t>
            </a:r>
          </a:p>
          <a:p>
            <a:pPr eaLnBrk="1" hangingPunct="1">
              <a:spcBef>
                <a:spcPct val="0"/>
              </a:spcBef>
            </a:pPr>
            <a:r>
              <a:rPr lang="en-US" baseline="0" dirty="0" smtClean="0"/>
              <a:t>*</a:t>
            </a:r>
          </a:p>
          <a:p>
            <a:pPr eaLnBrk="1" hangingPunct="1">
              <a:spcBef>
                <a:spcPct val="0"/>
              </a:spcBef>
            </a:pPr>
            <a:r>
              <a:rPr lang="en-US" dirty="0" smtClean="0"/>
              <a:t>We’ll go through each of these</a:t>
            </a:r>
            <a:r>
              <a:rPr lang="en-US" baseline="0" dirty="0" smtClean="0"/>
              <a:t> features in some detail next, so I’ll just list them here.  Eukaryotes have organelles which </a:t>
            </a:r>
            <a:r>
              <a:rPr lang="en-US" baseline="0" dirty="0" err="1" smtClean="0"/>
              <a:t>comparmentalize</a:t>
            </a:r>
            <a:r>
              <a:rPr lang="en-US" baseline="0" dirty="0" smtClean="0"/>
              <a:t> specialized processes.  They have cytoskeletons made of actin and </a:t>
            </a:r>
            <a:r>
              <a:rPr lang="en-US" baseline="0" dirty="0" err="1" smtClean="0"/>
              <a:t>microtubulues</a:t>
            </a:r>
            <a:r>
              <a:rPr lang="en-US" baseline="0" dirty="0" smtClean="0"/>
              <a:t> that allow them to change their shape.  They have a G0 state that allows them to remain physiologically active while not replicating.  They have gap junctions that allow them to share nutrients between cells, and finally they have programmed cell death called apoptosis that allows them to remove cells from the multicellular system</a:t>
            </a:r>
          </a:p>
          <a:p>
            <a:pPr eaLnBrk="1" hangingPunct="1">
              <a:spcBef>
                <a:spcPct val="0"/>
              </a:spcBef>
            </a:pPr>
            <a:r>
              <a:rPr lang="en-US" baseline="0" dirty="0" smtClean="0"/>
              <a:t>*</a:t>
            </a:r>
          </a:p>
          <a:p>
            <a:pPr eaLnBrk="1" hangingPunct="1">
              <a:spcBef>
                <a:spcPct val="0"/>
              </a:spcBef>
            </a:pPr>
            <a:r>
              <a:rPr lang="en-US" baseline="0" dirty="0" smtClean="0"/>
              <a:t>There are also differences at the molecular level.  Eukaryotes have introns and </a:t>
            </a:r>
            <a:r>
              <a:rPr lang="en-US" baseline="0" dirty="0" err="1" smtClean="0"/>
              <a:t>splicesomes</a:t>
            </a:r>
            <a:r>
              <a:rPr lang="en-US" baseline="0" dirty="0" smtClean="0"/>
              <a:t> which process mRNAs prior to translation.  They have specialized </a:t>
            </a:r>
            <a:r>
              <a:rPr lang="en-US" baseline="0" dirty="0" err="1" smtClean="0"/>
              <a:t>degradosomes</a:t>
            </a:r>
            <a:r>
              <a:rPr lang="en-US" baseline="0" dirty="0" smtClean="0"/>
              <a:t> for programmatically removing proteins.  They have microRNAs for epigenetic control of gene expression.  They have mediator which is a more complex means of controlling transcription initiation.  The mRNAs have specialized structures at their end to signal their identity instead of relying on internal sequences for initiation, and finally they have tyrosine and MAP kinase </a:t>
            </a:r>
            <a:r>
              <a:rPr lang="en-US" dirty="0" smtClean="0">
                <a:solidFill>
                  <a:srgbClr val="262626"/>
                </a:solidFill>
                <a:latin typeface="Calibri" pitchFamily="34" charset="0"/>
              </a:rPr>
              <a:t>signaling </a:t>
            </a:r>
            <a:r>
              <a:rPr lang="en-US" baseline="0" dirty="0" smtClean="0"/>
              <a:t>cascades for dynamic environmental sensing.</a:t>
            </a:r>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0F92C79-B1BF-4A10-9C39-AFCB8B141216}" type="slidenum">
              <a:rPr lang="en-US" smtClean="0"/>
              <a:pPr fontAlgn="base">
                <a:spcBef>
                  <a:spcPct val="0"/>
                </a:spcBef>
                <a:spcAft>
                  <a:spcPct val="0"/>
                </a:spcAft>
                <a:defRPr/>
              </a:pPr>
              <a:t>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One </a:t>
            </a:r>
            <a:r>
              <a:rPr lang="en-US" baseline="0" dirty="0" smtClean="0"/>
              <a:t>of the most salient features of eukaryotic genetics is the larger number proteins associated with familiar processes.  Typically, around 10x more polypeptides are involved in a process that requires one protein in prokaryotes.  Often these polypeptides self assemble into large molecular machines.  Thus, they have typically around 10x more genes.  </a:t>
            </a:r>
          </a:p>
          <a:p>
            <a:pPr eaLnBrk="1" hangingPunct="1">
              <a:spcBef>
                <a:spcPct val="0"/>
              </a:spcBef>
            </a:pPr>
            <a:r>
              <a:rPr lang="en-US" baseline="0" dirty="0" smtClean="0"/>
              <a:t>*</a:t>
            </a:r>
          </a:p>
          <a:p>
            <a:pPr eaLnBrk="1" hangingPunct="1">
              <a:spcBef>
                <a:spcPct val="0"/>
              </a:spcBef>
            </a:pPr>
            <a:r>
              <a:rPr lang="en-US" baseline="0" dirty="0" smtClean="0"/>
              <a:t>As a result, they necessarily grow slower than prokaryotes to have time to replicate the genome.</a:t>
            </a:r>
          </a:p>
          <a:p>
            <a:pPr eaLnBrk="1" hangingPunct="1">
              <a:spcBef>
                <a:spcPct val="0"/>
              </a:spcBef>
            </a:pPr>
            <a:r>
              <a:rPr lang="en-US" baseline="0" dirty="0" smtClean="0"/>
              <a:t>*</a:t>
            </a:r>
          </a:p>
          <a:p>
            <a:pPr marL="457200" indent="-457200"/>
            <a:r>
              <a:rPr lang="en-US" sz="1200" dirty="0" smtClean="0">
                <a:solidFill>
                  <a:srgbClr val="262626"/>
                </a:solidFill>
                <a:latin typeface="Calibri" pitchFamily="34" charset="0"/>
              </a:rPr>
              <a:t>From a tools perspective, the genetics of higher eukaryotes</a:t>
            </a:r>
            <a:r>
              <a:rPr lang="en-US" sz="1200" baseline="0" dirty="0" smtClean="0">
                <a:solidFill>
                  <a:srgbClr val="262626"/>
                </a:solidFill>
                <a:latin typeface="Calibri" pitchFamily="34" charset="0"/>
              </a:rPr>
              <a:t> is </a:t>
            </a:r>
            <a:r>
              <a:rPr lang="en-US" sz="1200" dirty="0" smtClean="0">
                <a:solidFill>
                  <a:srgbClr val="262626"/>
                </a:solidFill>
                <a:latin typeface="Calibri" pitchFamily="34" charset="0"/>
              </a:rPr>
              <a:t>more limited than </a:t>
            </a:r>
            <a:r>
              <a:rPr lang="en-US" sz="1200" i="1" dirty="0" smtClean="0">
                <a:solidFill>
                  <a:srgbClr val="262626"/>
                </a:solidFill>
                <a:latin typeface="Calibri" pitchFamily="34" charset="0"/>
              </a:rPr>
              <a:t>E. coli </a:t>
            </a:r>
            <a:r>
              <a:rPr lang="en-US" sz="1200" dirty="0" smtClean="0">
                <a:solidFill>
                  <a:srgbClr val="262626"/>
                </a:solidFill>
                <a:latin typeface="Calibri" pitchFamily="34" charset="0"/>
              </a:rPr>
              <a:t>and Yeast genetics</a:t>
            </a:r>
          </a:p>
          <a:p>
            <a:pPr marL="457200" indent="-457200"/>
            <a:r>
              <a:rPr lang="en-US" sz="1200" dirty="0" smtClean="0">
                <a:solidFill>
                  <a:srgbClr val="262626"/>
                </a:solidFill>
                <a:latin typeface="Calibri" pitchFamily="34" charset="0"/>
              </a:rPr>
              <a:t>*</a:t>
            </a:r>
          </a:p>
          <a:p>
            <a:pPr marL="457200" indent="-457200"/>
            <a:r>
              <a:rPr lang="en-US" sz="1200" dirty="0" smtClean="0">
                <a:solidFill>
                  <a:srgbClr val="262626"/>
                </a:solidFill>
                <a:latin typeface="Calibri" pitchFamily="34" charset="0"/>
              </a:rPr>
              <a:t>The easiest</a:t>
            </a:r>
            <a:r>
              <a:rPr lang="en-US" sz="1200" baseline="0" dirty="0" smtClean="0">
                <a:solidFill>
                  <a:srgbClr val="262626"/>
                </a:solidFill>
                <a:latin typeface="Calibri" pitchFamily="34" charset="0"/>
              </a:rPr>
              <a:t> way to install genes into mammalian cells is transient transfection.  Many lines of mammalian cells update DNA just fine, and what is challenging is getting stable replication of the genes.  If you just want to express the genes for a few days, such stable replication is not required.  It can be challenging to control gene dosage when using this approach.  Transiently transfected DNAs will randomly integrate into the genome, and such cells can be selected with chemicals, but it is a slow process.  There are also viral technologies that efficiently integrate into the genome.  Such processes are slow to perform, but highly efficient once the virus particles are prepared.  Installing more than 1 gene into the genome with precision is still a challenging activity with eukaryotes.</a:t>
            </a:r>
          </a:p>
          <a:p>
            <a:pPr marL="457200" indent="-457200"/>
            <a:r>
              <a:rPr lang="en-US" sz="1200" baseline="0" dirty="0" smtClean="0">
                <a:solidFill>
                  <a:srgbClr val="262626"/>
                </a:solidFill>
                <a:latin typeface="Calibri" pitchFamily="34" charset="0"/>
              </a:rPr>
              <a:t>*</a:t>
            </a:r>
          </a:p>
          <a:p>
            <a:pPr marL="457200" indent="-457200"/>
            <a:r>
              <a:rPr lang="en-US" sz="1200" baseline="0" dirty="0" smtClean="0">
                <a:solidFill>
                  <a:srgbClr val="262626"/>
                </a:solidFill>
                <a:latin typeface="Calibri" pitchFamily="34" charset="0"/>
              </a:rPr>
              <a:t>Many plant cells are also genetically tractable.  Agrobacterium is a bacterium that invades plants and delivers a large plasmid.  Genetic manipulation systems derived from agrobacterium enable users to manipulate the plant genome.  Some plant cells are also amenable to gold particle bombardment strategies to introduce synthetic DNAs.</a:t>
            </a:r>
          </a:p>
          <a:p>
            <a:pPr marL="457200" indent="-457200"/>
            <a:r>
              <a:rPr lang="en-US" sz="1200" baseline="0" dirty="0" smtClean="0">
                <a:solidFill>
                  <a:srgbClr val="262626"/>
                </a:solidFill>
                <a:latin typeface="Calibri" pitchFamily="34" charset="0"/>
              </a:rPr>
              <a:t>Eukaryote genetic manipulation is still far more challenging from a technical perspective than prokaryotes due to the slow speed of these technologies and the slow growth rate of the cells.  However, the methods of gene delivery to eukaryotes is an active and moving area of research.</a:t>
            </a:r>
            <a:endParaRPr lang="en-US" sz="1200" dirty="0">
              <a:solidFill>
                <a:srgbClr val="262626"/>
              </a:solidFill>
              <a:latin typeface="Calibri" pitchFamily="34" charset="0"/>
            </a:endParaRPr>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4CDFFE-BED1-4F8D-955C-FEB5FAC9E765}" type="slidenum">
              <a:rPr lang="en-US" smtClean="0"/>
              <a:pPr fontAlgn="base">
                <a:spcBef>
                  <a:spcPct val="0"/>
                </a:spcBef>
                <a:spcAft>
                  <a:spcPct val="0"/>
                </a:spcAft>
                <a:defRPr/>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specific qualities to the</a:t>
            </a:r>
            <a:r>
              <a:rPr lang="en-US" baseline="0" dirty="0" smtClean="0"/>
              <a:t> eukaryotic chassis that enable them to self-assemble into multicellular systems in ways not observed in prokaryotes.  Sure, some bacteria will produce biofilms, fruiting bodies, and spores, but such processes do not result in the morphological control accessible with eukaryotes.</a:t>
            </a:r>
            <a:endParaRPr lang="en-US" dirty="0"/>
          </a:p>
        </p:txBody>
      </p:sp>
      <p:sp>
        <p:nvSpPr>
          <p:cNvPr id="4" name="Slide Number Placeholder 3"/>
          <p:cNvSpPr>
            <a:spLocks noGrp="1"/>
          </p:cNvSpPr>
          <p:nvPr>
            <p:ph type="sldNum" sz="quarter" idx="10"/>
          </p:nvPr>
        </p:nvSpPr>
        <p:spPr/>
        <p:txBody>
          <a:bodyPr/>
          <a:lstStyle/>
          <a:p>
            <a:pPr>
              <a:defRPr/>
            </a:pPr>
            <a:fld id="{121ED661-47E2-43F0-BF6B-D0C568CA9712}"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211138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Wingdings" pitchFamily="2" charset="2"/>
              <a:buNone/>
            </a:pPr>
            <a:r>
              <a:rPr lang="en-US" dirty="0" smtClean="0"/>
              <a:t>First is the G0 state.  There are distinct phases to a eukaryotes replication</a:t>
            </a:r>
            <a:r>
              <a:rPr lang="en-US" baseline="0" dirty="0" smtClean="0"/>
              <a:t> cycle, and you are probably already familiar with G1, S, G2 and M states.  In the G0 state, the cells entering a resting phase where they remain physiologically active, but the cells are not replicating their DNA or dividing. </a:t>
            </a:r>
            <a:r>
              <a:rPr lang="en-US" dirty="0" smtClean="0">
                <a:solidFill>
                  <a:srgbClr val="262626"/>
                </a:solidFill>
                <a:latin typeface="Calibri" pitchFamily="34" charset="0"/>
              </a:rPr>
              <a:t>Non-differentiated cells and some other cells like B cells are replication-competent and cycle through G1, S, G2, and M states.  However, Most differentiated cells are permanently locked in the G0 state.</a:t>
            </a:r>
            <a:r>
              <a:rPr lang="en-US" baseline="0" dirty="0" smtClean="0">
                <a:solidFill>
                  <a:srgbClr val="262626"/>
                </a:solidFill>
                <a:latin typeface="Calibri" pitchFamily="34" charset="0"/>
              </a:rPr>
              <a:t>  </a:t>
            </a:r>
            <a:r>
              <a:rPr lang="en-US" dirty="0" smtClean="0">
                <a:solidFill>
                  <a:srgbClr val="262626"/>
                </a:solidFill>
                <a:latin typeface="Calibri" pitchFamily="34" charset="0"/>
              </a:rPr>
              <a:t>They can do translation and transcription, and remain fully active biochemically, just don’t divide. No comparable state exists in prokaryotes, but the closest thing is “stringent response”.  Here, bacteria slow</a:t>
            </a:r>
            <a:r>
              <a:rPr lang="en-US" baseline="0" dirty="0" smtClean="0">
                <a:solidFill>
                  <a:srgbClr val="262626"/>
                </a:solidFill>
                <a:latin typeface="Calibri" pitchFamily="34" charset="0"/>
              </a:rPr>
              <a:t> all central dogma processes.  It is very challenging to have a physiologically active prokaryote that is not actively undergoing replication.</a:t>
            </a:r>
            <a:endParaRPr lang="en-US" dirty="0">
              <a:solidFill>
                <a:srgbClr val="262626"/>
              </a:solidFill>
              <a:latin typeface="Calibri" pitchFamily="34" charset="0"/>
            </a:endParaRPr>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B8F5A4-2ACB-4613-BCB6-3447F6047E84}" type="slidenum">
              <a:rPr lang="en-US" smtClean="0"/>
              <a:pPr fontAlgn="base">
                <a:spcBef>
                  <a:spcPct val="0"/>
                </a:spcBef>
                <a:spcAft>
                  <a:spcPct val="0"/>
                </a:spcAft>
                <a:defRPr/>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organelles of a eukaryote enable them to spatially</a:t>
            </a:r>
            <a:r>
              <a:rPr lang="en-US" baseline="0" dirty="0" smtClean="0"/>
              <a:t> localize specific processes that might interfere.  For example, processes like respiration that occur in the inner membrane in prokaryotes are localized to specialized mitochondria in a eukaryote.  This frees up the </a:t>
            </a:r>
            <a:r>
              <a:rPr lang="en-US" baseline="0" dirty="0" err="1" smtClean="0"/>
              <a:t>celular</a:t>
            </a:r>
            <a:r>
              <a:rPr lang="en-US" baseline="0" dirty="0" smtClean="0"/>
              <a:t> membrane from obligations in central processes by diversion of those processes to specialized organelles.  This allows the cell to use its cell membrane for other purposes.</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B8F5A4-2ACB-4613-BCB6-3447F6047E84}" type="slidenum">
              <a:rPr lang="en-US" smtClean="0"/>
              <a:pPr fontAlgn="base">
                <a:spcBef>
                  <a:spcPct val="0"/>
                </a:spcBef>
                <a:spcAft>
                  <a:spcPct val="0"/>
                </a:spcAft>
                <a:defRPr/>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There is also collaboration between cells.  Sealed</a:t>
            </a:r>
            <a:r>
              <a:rPr lang="en-US" baseline="0" dirty="0" smtClean="0"/>
              <a:t> junctions between two cells called gap junctions allow the free exchange of metabolites between two cells.  Additional surface-presented features such as </a:t>
            </a:r>
            <a:r>
              <a:rPr lang="en-US" baseline="0" dirty="0" err="1" smtClean="0"/>
              <a:t>adherens</a:t>
            </a:r>
            <a:r>
              <a:rPr lang="en-US" baseline="0" dirty="0" smtClean="0"/>
              <a:t>, tight junctions, and </a:t>
            </a:r>
            <a:r>
              <a:rPr lang="en-US" baseline="0" dirty="0" err="1" smtClean="0"/>
              <a:t>integrins</a:t>
            </a:r>
            <a:r>
              <a:rPr lang="en-US" baseline="0" dirty="0" smtClean="0"/>
              <a:t> enable intimate interactions between cells that stabilize multicellular structure.</a:t>
            </a: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20C73B-3E44-44B2-A30A-8505663C98CA}" type="slidenum">
              <a:rPr lang="en-US" smtClean="0"/>
              <a:pPr fontAlgn="base">
                <a:spcBef>
                  <a:spcPct val="0"/>
                </a:spcBef>
                <a:spcAft>
                  <a:spcPct val="0"/>
                </a:spcAft>
                <a:defRPr/>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Finally, they have a cytoskeleton</a:t>
            </a:r>
            <a:r>
              <a:rPr lang="en-US" baseline="0" dirty="0" smtClean="0"/>
              <a:t> composed of protein polymers. Like the struts supporting the roof of a circus tent, Actin and microtubules maintain and determine cell shape from inside </a:t>
            </a:r>
            <a:r>
              <a:rPr lang="en-US" baseline="0" dirty="0" err="1" smtClean="0"/>
              <a:t>eukarotic</a:t>
            </a:r>
            <a:r>
              <a:rPr lang="en-US" baseline="0" dirty="0" smtClean="0"/>
              <a:t> cells.  This allows the cells to dynamically change their shapes.  It also enables specialized locomotion mechanisms using </a:t>
            </a:r>
            <a:r>
              <a:rPr lang="en-US" baseline="0" dirty="0" err="1" smtClean="0"/>
              <a:t>lamellipodia</a:t>
            </a:r>
            <a:r>
              <a:rPr lang="en-US" baseline="0" dirty="0" smtClean="0"/>
              <a:t> and </a:t>
            </a:r>
            <a:r>
              <a:rPr lang="en-US" baseline="0" dirty="0" err="1" smtClean="0"/>
              <a:t>filopodia</a:t>
            </a:r>
            <a:endParaRPr lang="en-US" baseline="0" dirty="0" smtClean="0"/>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8F4002-05A1-4570-8B89-3F5B88D68972}" type="slidenum">
              <a:rPr lang="en-US" smtClean="0"/>
              <a:pPr fontAlgn="base">
                <a:spcBef>
                  <a:spcPct val="0"/>
                </a:spcBef>
                <a:spcAft>
                  <a:spcPct val="0"/>
                </a:spcAft>
                <a:defRPr/>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20FC677-567E-4D32-9EB0-439BF07F1BF4}" type="datetimeFigureOut">
              <a:rPr lang="en-US"/>
              <a:pPr>
                <a:defRPr/>
              </a:pPr>
              <a:t>11/24/2013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92711F-80FB-42BB-8260-EDCC5531C37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DA712F3-22B2-421E-9ADD-564EB094CF2B}" type="datetimeFigureOut">
              <a:rPr lang="en-US"/>
              <a:pPr>
                <a:defRPr/>
              </a:pPr>
              <a:t>11/24/2013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27A05DC-0512-4895-B8C9-B60388D2EBB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065EB3-0FAE-42C7-913D-A8BFE8C87182}" type="datetimeFigureOut">
              <a:rPr lang="en-US"/>
              <a:pPr>
                <a:defRPr/>
              </a:pPr>
              <a:t>11/24/2013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C1F936-7A40-49D2-BC2C-02B24772C15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371C5F-4F4C-41F7-B2CB-F2F9CF781DA2}"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ABE51A-9A7C-4882-9C71-F7D3DA5352D6}"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14288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7BEB72-04AC-4FB6-905E-308DFEF275F2}"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4145BF-5948-4ED6-9B15-FE70607E7C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0377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26EF6B-0263-43ED-B178-36B5F14C6AB5}"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B8807BC-B00B-46E4-A15C-781FFA9C6E6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34734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C1044F9-14E8-4E10-A119-52522A71CAB5}"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2F565C1-F416-4F02-B035-493B4B6E25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08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41610E-1B26-4C8F-BA45-DDBAF93B5761}"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3FB76C9-BEA4-468E-B73C-F13BA1B8EDC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67296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7F1F90D-1520-4480-8A6C-846573532A7A}"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8F64513-A375-4882-9FCE-4BAF84290FA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87522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5092D2-D3D5-4A5B-A8A6-8BAB0D0516D9}"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763433-2106-48FE-9E23-BBBA285EDF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48391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32005F-BB78-4AC6-A354-771A290C3722}"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2AAA01E-967B-4356-8829-AC4781325A9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0781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426923-41E0-4007-B3F9-A9B8B1FEE969}" type="datetimeFigureOut">
              <a:rPr lang="en-US"/>
              <a:pPr>
                <a:defRPr/>
              </a:pPr>
              <a:t>11/24/2013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A028A37-AA08-48B8-863C-47C5E27C62F2}"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DF2BF3-2A3E-4C11-80BD-A5C3F35D9FA2}"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09C9766-3E45-4081-87D4-B3471C49D49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49900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AB866A-BD0F-4356-AD2E-3E9027DC099E}"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4CB37F-EA95-4079-A47B-49FA5EC0BE0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0417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6045FA-7887-47D6-B2A6-9E27D33ADB7C}"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7828FE3-87EA-4B65-BB02-DF187A99839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85072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20FC677-567E-4D32-9EB0-439BF07F1BF4}"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92711F-80FB-42BB-8260-EDCC5531C37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27402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426923-41E0-4007-B3F9-A9B8B1FEE969}"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A028A37-AA08-48B8-863C-47C5E27C62F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4379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756F36C-C452-4C0E-A47E-F0618682EFCF}"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2EA8B0C-D206-4A2F-8B6E-A7092B4BC5C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85557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9C1144D-8AFC-4F48-A068-059A3FA8AF9A}" type="datetimeFigureOut">
              <a:rPr lang="en-US">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3E5E332-C511-4296-9CBF-9EAB537D482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457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BDDDF6A-E870-4405-A8A3-1F0375B2FEB4}" type="datetimeFigureOut">
              <a:rPr lang="en-US">
                <a:solidFill>
                  <a:prstClr val="black">
                    <a:tint val="75000"/>
                  </a:prstClr>
                </a:solidFill>
              </a:rPr>
              <a:pPr>
                <a:defRPr/>
              </a:pPr>
              <a:t>11/24/2013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513AF069-234E-4D19-9D34-6346A3D107F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26977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811AAD-10C4-4400-B9DB-166792D3E71A}" type="datetimeFigureOut">
              <a:rPr lang="en-US">
                <a:solidFill>
                  <a:prstClr val="black">
                    <a:tint val="75000"/>
                  </a:prstClr>
                </a:solidFill>
              </a:rPr>
              <a:pPr>
                <a:defRPr/>
              </a:pPr>
              <a:t>11/24/2013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2A8CD3F-F250-45A4-AE37-F9E8F4CCC45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43466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34446A-CA12-4397-9704-1A2188DBA310}" type="datetimeFigureOut">
              <a:rPr lang="en-US">
                <a:solidFill>
                  <a:prstClr val="black">
                    <a:tint val="75000"/>
                  </a:prstClr>
                </a:solidFill>
              </a:rPr>
              <a:pPr>
                <a:defRPr/>
              </a:pPr>
              <a:t>11/24/2013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A481694-2A57-46FF-8819-1AF954998AA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0041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756F36C-C452-4C0E-A47E-F0618682EFCF}" type="datetimeFigureOut">
              <a:rPr lang="en-US"/>
              <a:pPr>
                <a:defRPr/>
              </a:pPr>
              <a:t>11/24/2013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EA8B0C-D206-4A2F-8B6E-A7092B4BC5C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33954C2-6E06-4EE6-88CD-3C8E12C8F9BD}" type="datetimeFigureOut">
              <a:rPr lang="en-US">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D032FD3-7589-438F-A1C9-C8EFF29722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42800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B4F38B-93EF-48CA-B698-97ED425A7005}" type="datetimeFigureOut">
              <a:rPr lang="en-US">
                <a:solidFill>
                  <a:prstClr val="black">
                    <a:tint val="75000"/>
                  </a:prstClr>
                </a:solidFill>
              </a:rPr>
              <a:pPr>
                <a:defRPr/>
              </a:pPr>
              <a:t>11/24/2013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04D5C01-4E82-4C26-A96D-1C26361F84D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87545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DA712F3-22B2-421E-9ADD-564EB094CF2B}"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27A05DC-0512-4895-B8C9-B60388D2EBB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7175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065EB3-0FAE-42C7-913D-A8BFE8C87182}"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DC1F936-7A40-49D2-BC2C-02B24772C15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141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9C1144D-8AFC-4F48-A068-059A3FA8AF9A}" type="datetimeFigureOut">
              <a:rPr lang="en-US"/>
              <a:pPr>
                <a:defRPr/>
              </a:pPr>
              <a:t>11/24/2013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E5E332-C511-4296-9CBF-9EAB537D482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BDDDF6A-E870-4405-A8A3-1F0375B2FEB4}" type="datetimeFigureOut">
              <a:rPr lang="en-US"/>
              <a:pPr>
                <a:defRPr/>
              </a:pPr>
              <a:t>11/24/2013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13AF069-234E-4D19-9D34-6346A3D107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811AAD-10C4-4400-B9DB-166792D3E71A}" type="datetimeFigureOut">
              <a:rPr lang="en-US"/>
              <a:pPr>
                <a:defRPr/>
              </a:pPr>
              <a:t>11/24/2013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2A8CD3F-F250-45A4-AE37-F9E8F4CCC45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34446A-CA12-4397-9704-1A2188DBA310}" type="datetimeFigureOut">
              <a:rPr lang="en-US"/>
              <a:pPr>
                <a:defRPr/>
              </a:pPr>
              <a:t>11/24/2013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481694-2A57-46FF-8819-1AF954998A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33954C2-6E06-4EE6-88CD-3C8E12C8F9BD}" type="datetimeFigureOut">
              <a:rPr lang="en-US"/>
              <a:pPr>
                <a:defRPr/>
              </a:pPr>
              <a:t>11/24/2013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032FD3-7589-438F-A1C9-C8EFF297223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B4F38B-93EF-48CA-B698-97ED425A7005}" type="datetimeFigureOut">
              <a:rPr lang="en-US"/>
              <a:pPr>
                <a:defRPr/>
              </a:pPr>
              <a:t>11/24/2013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4D5C01-4E82-4C26-A96D-1C26361F84D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69630C9C-4956-4524-BC7C-A4C40AFF1358}" type="datetimeFigureOut">
              <a:rPr lang="en-US"/>
              <a:pPr>
                <a:defRPr/>
              </a:pPr>
              <a:t>11/24/2013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10EF332-F3C2-42D5-89B6-FF6B2D9127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65DD704-A3CF-46EF-B68A-ECE3EC9E32C8}" type="datetimeFigureOut">
              <a:rPr lang="en-US" smtClean="0">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AECF87-16DD-4A48-AC0D-633EF4D6B74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01091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69630C9C-4956-4524-BC7C-A4C40AFF1358}" type="datetimeFigureOut">
              <a:rPr lang="en-US">
                <a:solidFill>
                  <a:prstClr val="black">
                    <a:tint val="75000"/>
                  </a:prstClr>
                </a:solidFill>
              </a:rPr>
              <a:pPr>
                <a:defRPr/>
              </a:pPr>
              <a:t>11/24/2013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10EF332-F3C2-42D5-89B6-FF6B2D9127C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9845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7b5y9cW-pd8"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www.daisyginsberg.com/"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600201"/>
            <a:ext cx="7772400" cy="3048000"/>
          </a:xfrm>
        </p:spPr>
        <p:txBody>
          <a:bodyPr/>
          <a:lstStyle/>
          <a:p>
            <a:r>
              <a:rPr lang="en-US" dirty="0" smtClean="0">
                <a:solidFill>
                  <a:schemeClr val="bg1"/>
                </a:solidFill>
                <a:latin typeface="Rockwell Extra Bold" pitchFamily="18" charset="0"/>
                <a:ea typeface="+mn-ea"/>
                <a:cs typeface="Arial" charset="0"/>
              </a:rPr>
              <a:t>Eukaryotic Devices</a:t>
            </a:r>
            <a:endParaRPr lang="en-US" dirty="0">
              <a:solidFill>
                <a:schemeClr val="bg1"/>
              </a:solidFill>
              <a:latin typeface="Rockwell Extra Bold" pitchFamily="18" charset="0"/>
              <a:ea typeface="+mn-ea"/>
              <a:cs typeface="Arial" charset="0"/>
            </a:endParaRPr>
          </a:p>
        </p:txBody>
      </p:sp>
    </p:spTree>
    <p:extLst>
      <p:ext uri="{BB962C8B-B14F-4D97-AF65-F5344CB8AC3E}">
        <p14:creationId xmlns:p14="http://schemas.microsoft.com/office/powerpoint/2010/main" val="202480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solidFill>
                  <a:prstClr val="black"/>
                </a:solidFill>
                <a:latin typeface="Rockwell Extra Bold" pitchFamily="18" charset="0"/>
              </a:rPr>
              <a:t>The cytoskeleton</a:t>
            </a:r>
            <a:endParaRPr lang="en-US" sz="2800" i="1" dirty="0">
              <a:solidFill>
                <a:prstClr val="black"/>
              </a:solidFill>
              <a:latin typeface="Rockwell Extra Bold" pitchFamily="18" charset="0"/>
            </a:endParaRPr>
          </a:p>
        </p:txBody>
      </p:sp>
      <p:sp>
        <p:nvSpPr>
          <p:cNvPr id="921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solidFill>
                  <a:prstClr val="black"/>
                </a:solidFill>
              </a:rPr>
              <a:t/>
            </a:r>
            <a:br>
              <a:rPr lang="en-US">
                <a:solidFill>
                  <a:prstClr val="black"/>
                </a:solidFill>
              </a:rPr>
            </a:br>
            <a:endParaRPr lang="en-US">
              <a:solidFill>
                <a:prstClr val="black"/>
              </a:solidFill>
            </a:endParaRPr>
          </a:p>
        </p:txBody>
      </p:sp>
      <p:sp>
        <p:nvSpPr>
          <p:cNvPr id="3" name="Rectangle 2"/>
          <p:cNvSpPr/>
          <p:nvPr/>
        </p:nvSpPr>
        <p:spPr>
          <a:xfrm>
            <a:off x="2476500" y="2286000"/>
            <a:ext cx="4572000" cy="646331"/>
          </a:xfrm>
          <a:prstGeom prst="rect">
            <a:avLst/>
          </a:prstGeom>
        </p:spPr>
        <p:txBody>
          <a:bodyPr>
            <a:spAutoFit/>
          </a:bodyPr>
          <a:lstStyle/>
          <a:p>
            <a:r>
              <a:rPr lang="en-US" dirty="0">
                <a:solidFill>
                  <a:prstClr val="black"/>
                </a:solidFill>
                <a:hlinkClick r:id="rId3"/>
              </a:rPr>
              <a:t>http://www.youtube.com/watch?v=7b5y9cW-pd8</a:t>
            </a:r>
            <a:endParaRPr lang="en-US" dirty="0">
              <a:solidFill>
                <a:prstClr val="black"/>
              </a:solidFill>
            </a:endParaRPr>
          </a:p>
        </p:txBody>
      </p:sp>
    </p:spTree>
    <p:extLst>
      <p:ext uri="{BB962C8B-B14F-4D97-AF65-F5344CB8AC3E}">
        <p14:creationId xmlns:p14="http://schemas.microsoft.com/office/powerpoint/2010/main" val="4203494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600201"/>
            <a:ext cx="7772400" cy="3048000"/>
          </a:xfrm>
        </p:spPr>
        <p:txBody>
          <a:bodyPr/>
          <a:lstStyle/>
          <a:p>
            <a:r>
              <a:rPr lang="en-US" dirty="0" smtClean="0">
                <a:solidFill>
                  <a:schemeClr val="bg1"/>
                </a:solidFill>
                <a:latin typeface="Rockwell Extra Bold" pitchFamily="18" charset="0"/>
                <a:ea typeface="+mn-ea"/>
                <a:cs typeface="Arial" charset="0"/>
              </a:rPr>
              <a:t>Eukaryotic Gene Structure</a:t>
            </a:r>
            <a:endParaRPr lang="en-US" dirty="0">
              <a:solidFill>
                <a:schemeClr val="bg1"/>
              </a:solidFill>
              <a:latin typeface="Rockwell Extra Bold" pitchFamily="18" charset="0"/>
              <a:ea typeface="+mn-ea"/>
              <a:cs typeface="Arial" charset="0"/>
            </a:endParaRPr>
          </a:p>
        </p:txBody>
      </p:sp>
    </p:spTree>
    <p:extLst>
      <p:ext uri="{BB962C8B-B14F-4D97-AF65-F5344CB8AC3E}">
        <p14:creationId xmlns:p14="http://schemas.microsoft.com/office/powerpoint/2010/main" val="16390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Transcription in Eukaryotes</a:t>
            </a:r>
            <a:endParaRPr lang="en-US" sz="2800" i="1">
              <a:latin typeface="Rockwell Extra Bold" pitchFamily="18" charset="0"/>
            </a:endParaRPr>
          </a:p>
        </p:txBody>
      </p:sp>
      <p:sp>
        <p:nvSpPr>
          <p:cNvPr id="1331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3316" name="Rectangle 9"/>
          <p:cNvSpPr>
            <a:spLocks noChangeArrowheads="1"/>
          </p:cNvSpPr>
          <p:nvPr/>
        </p:nvSpPr>
        <p:spPr bwMode="auto">
          <a:xfrm>
            <a:off x="685800" y="842963"/>
            <a:ext cx="8305800" cy="2586037"/>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Have 3 distinct transcription process:</a:t>
            </a:r>
          </a:p>
          <a:p>
            <a:pPr marL="914400" lvl="1" indent="-457200">
              <a:buFont typeface="Wingdings" pitchFamily="2" charset="2"/>
              <a:buChar char="§"/>
            </a:pPr>
            <a:r>
              <a:rPr lang="en-US" dirty="0">
                <a:solidFill>
                  <a:srgbClr val="262626"/>
                </a:solidFill>
                <a:latin typeface="Calibri" pitchFamily="34" charset="0"/>
              </a:rPr>
              <a:t>RNA Polymerase I		Larger ribosomal RNA (</a:t>
            </a:r>
            <a:r>
              <a:rPr lang="en-US" dirty="0" err="1">
                <a:solidFill>
                  <a:srgbClr val="262626"/>
                </a:solidFill>
                <a:latin typeface="Calibri" pitchFamily="34" charset="0"/>
              </a:rPr>
              <a:t>rRNA</a:t>
            </a:r>
            <a:r>
              <a:rPr lang="en-US" dirty="0">
                <a:solidFill>
                  <a:srgbClr val="262626"/>
                </a:solidFill>
                <a:latin typeface="Calibri" pitchFamily="34" charset="0"/>
              </a:rPr>
              <a:t>)</a:t>
            </a:r>
          </a:p>
          <a:p>
            <a:pPr marL="914400" lvl="1" indent="-457200">
              <a:buFont typeface="Wingdings" pitchFamily="2" charset="2"/>
              <a:buChar char="§"/>
            </a:pPr>
            <a:r>
              <a:rPr lang="en-US" dirty="0">
                <a:solidFill>
                  <a:srgbClr val="262626"/>
                </a:solidFill>
                <a:latin typeface="Calibri" pitchFamily="34" charset="0"/>
              </a:rPr>
              <a:t>RNA Polymerase II		messenger RNA (mRNA) and most 				small nuclear RNAs (</a:t>
            </a:r>
            <a:r>
              <a:rPr lang="en-US" dirty="0" err="1">
                <a:solidFill>
                  <a:srgbClr val="262626"/>
                </a:solidFill>
                <a:latin typeface="Calibri" pitchFamily="34" charset="0"/>
              </a:rPr>
              <a:t>snRNAs</a:t>
            </a:r>
            <a:r>
              <a:rPr lang="en-US" dirty="0">
                <a:solidFill>
                  <a:srgbClr val="262626"/>
                </a:solidFill>
                <a:latin typeface="Calibri" pitchFamily="34" charset="0"/>
              </a:rPr>
              <a:t>) </a:t>
            </a:r>
          </a:p>
          <a:p>
            <a:pPr marL="914400" lvl="1" indent="-457200">
              <a:buFont typeface="Wingdings" pitchFamily="2" charset="2"/>
              <a:buChar char="§"/>
            </a:pPr>
            <a:r>
              <a:rPr lang="en-US" dirty="0">
                <a:solidFill>
                  <a:srgbClr val="262626"/>
                </a:solidFill>
                <a:latin typeface="Calibri" pitchFamily="34" charset="0"/>
              </a:rPr>
              <a:t>RNA Polymerase III		transfer RNA (</a:t>
            </a:r>
            <a:r>
              <a:rPr lang="en-US" dirty="0" err="1">
                <a:solidFill>
                  <a:srgbClr val="262626"/>
                </a:solidFill>
                <a:latin typeface="Calibri" pitchFamily="34" charset="0"/>
              </a:rPr>
              <a:t>tRNA</a:t>
            </a:r>
            <a:r>
              <a:rPr lang="en-US" dirty="0">
                <a:solidFill>
                  <a:srgbClr val="262626"/>
                </a:solidFill>
                <a:latin typeface="Calibri" pitchFamily="34" charset="0"/>
              </a:rPr>
              <a:t>) and other small RNAs</a:t>
            </a:r>
          </a:p>
          <a:p>
            <a:pPr marL="457200" indent="-457200">
              <a:buFont typeface="Wingdings" pitchFamily="2" charset="2"/>
              <a:buChar char="§"/>
            </a:pPr>
            <a:r>
              <a:rPr lang="en-US" dirty="0">
                <a:solidFill>
                  <a:srgbClr val="262626"/>
                </a:solidFill>
                <a:latin typeface="Calibri" pitchFamily="34" charset="0"/>
              </a:rPr>
              <a:t>mRNA transcription requires the mediator complex</a:t>
            </a:r>
          </a:p>
          <a:p>
            <a:pPr marL="457200" indent="-457200">
              <a:buFont typeface="Wingdings" pitchFamily="2" charset="2"/>
              <a:buChar char="§"/>
            </a:pPr>
            <a:r>
              <a:rPr lang="en-US" dirty="0">
                <a:solidFill>
                  <a:srgbClr val="262626"/>
                </a:solidFill>
                <a:latin typeface="Calibri" pitchFamily="34" charset="0"/>
              </a:rPr>
              <a:t>mRNAs encode a single polypeptide</a:t>
            </a:r>
          </a:p>
          <a:p>
            <a:pPr marL="457200" indent="-457200">
              <a:buFont typeface="Wingdings" pitchFamily="2" charset="2"/>
              <a:buChar char="§"/>
            </a:pPr>
            <a:r>
              <a:rPr lang="en-US" dirty="0">
                <a:solidFill>
                  <a:srgbClr val="262626"/>
                </a:solidFill>
                <a:latin typeface="Calibri" pitchFamily="34" charset="0"/>
              </a:rPr>
              <a:t>mRNAs have a poly A tail</a:t>
            </a:r>
          </a:p>
          <a:p>
            <a:pPr marL="457200" indent="-457200">
              <a:buFont typeface="Wingdings" pitchFamily="2" charset="2"/>
              <a:buChar char="§"/>
            </a:pPr>
            <a:r>
              <a:rPr lang="en-US" dirty="0">
                <a:solidFill>
                  <a:srgbClr val="262626"/>
                </a:solidFill>
                <a:latin typeface="Calibri" pitchFamily="34" charset="0"/>
              </a:rPr>
              <a:t>mRNAs have a 5’ cap required for translation, export, avoiding degradation</a:t>
            </a:r>
          </a:p>
        </p:txBody>
      </p:sp>
      <p:pic>
        <p:nvPicPr>
          <p:cNvPr id="13317" name="Picture 4" descr="http://upload.wikimedia.org/wikipedia/commons/0/0a/5%27_cap_structure.png"/>
          <p:cNvPicPr>
            <a:picLocks noChangeAspect="1" noChangeArrowheads="1"/>
          </p:cNvPicPr>
          <p:nvPr/>
        </p:nvPicPr>
        <p:blipFill>
          <a:blip r:embed="rId4" cstate="print"/>
          <a:srcRect/>
          <a:stretch>
            <a:fillRect/>
          </a:stretch>
        </p:blipFill>
        <p:spPr bwMode="auto">
          <a:xfrm>
            <a:off x="1447800" y="3276600"/>
            <a:ext cx="4876800" cy="43624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954107"/>
          </a:xfrm>
          <a:prstGeom prst="rect">
            <a:avLst/>
          </a:prstGeom>
          <a:noFill/>
          <a:ln w="9525">
            <a:noFill/>
            <a:miter lim="800000"/>
            <a:headEnd/>
            <a:tailEnd/>
          </a:ln>
        </p:spPr>
        <p:txBody>
          <a:bodyPr>
            <a:spAutoFit/>
          </a:bodyPr>
          <a:lstStyle/>
          <a:p>
            <a:r>
              <a:rPr lang="en-US" sz="2800" dirty="0">
                <a:latin typeface="Rockwell Extra Bold" pitchFamily="18" charset="0"/>
              </a:rPr>
              <a:t>Mediator </a:t>
            </a:r>
            <a:r>
              <a:rPr lang="en-US" sz="2800" dirty="0" smtClean="0">
                <a:latin typeface="Rockwell Extra Bold" pitchFamily="18" charset="0"/>
              </a:rPr>
              <a:t>Complex  </a:t>
            </a:r>
            <a:r>
              <a:rPr lang="en-US" sz="1600" dirty="0">
                <a:solidFill>
                  <a:srgbClr val="262626"/>
                </a:solidFill>
                <a:latin typeface="Calibri" pitchFamily="34" charset="0"/>
              </a:rPr>
              <a:t>For a review see PMID: 15896740</a:t>
            </a:r>
          </a:p>
          <a:p>
            <a:endParaRPr lang="en-US" sz="2800" i="1" dirty="0">
              <a:latin typeface="Rockwell Extra Bold" pitchFamily="18" charset="0"/>
            </a:endParaRPr>
          </a:p>
        </p:txBody>
      </p:sp>
      <p:sp>
        <p:nvSpPr>
          <p:cNvPr id="1433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4340" name="Rectangle 9"/>
          <p:cNvSpPr>
            <a:spLocks noChangeArrowheads="1"/>
          </p:cNvSpPr>
          <p:nvPr/>
        </p:nvSpPr>
        <p:spPr bwMode="auto">
          <a:xfrm>
            <a:off x="685800" y="990600"/>
            <a:ext cx="7620000" cy="2031325"/>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smtClean="0">
                <a:solidFill>
                  <a:srgbClr val="262626"/>
                </a:solidFill>
                <a:latin typeface="Calibri" pitchFamily="34" charset="0"/>
              </a:rPr>
              <a:t>Regulation </a:t>
            </a:r>
            <a:r>
              <a:rPr lang="en-US" dirty="0">
                <a:solidFill>
                  <a:srgbClr val="262626"/>
                </a:solidFill>
                <a:latin typeface="Calibri" pitchFamily="34" charset="0"/>
              </a:rPr>
              <a:t>in prokaryotes is </a:t>
            </a:r>
            <a:r>
              <a:rPr lang="en-US" dirty="0" smtClean="0">
                <a:solidFill>
                  <a:srgbClr val="262626"/>
                </a:solidFill>
                <a:latin typeface="Calibri" pitchFamily="34" charset="0"/>
              </a:rPr>
              <a:t>relatively simple</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Regulation of protein-coding genes in eukaryotes has an additional layer of control by Mediator complex that binds to activators</a:t>
            </a:r>
          </a:p>
          <a:p>
            <a:pPr marL="457200" indent="-457200">
              <a:buFont typeface="Wingdings" pitchFamily="2" charset="2"/>
              <a:buChar char="§"/>
            </a:pPr>
            <a:r>
              <a:rPr lang="en-US" dirty="0">
                <a:solidFill>
                  <a:srgbClr val="262626"/>
                </a:solidFill>
                <a:latin typeface="Calibri" pitchFamily="34" charset="0"/>
              </a:rPr>
              <a:t>Contains about 20 subunits, over 1 million </a:t>
            </a:r>
            <a:r>
              <a:rPr lang="en-US" dirty="0" err="1">
                <a:solidFill>
                  <a:srgbClr val="262626"/>
                </a:solidFill>
                <a:latin typeface="Calibri" pitchFamily="34" charset="0"/>
              </a:rPr>
              <a:t>daltons</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Has a kinase </a:t>
            </a:r>
            <a:r>
              <a:rPr lang="en-US" dirty="0" smtClean="0">
                <a:solidFill>
                  <a:srgbClr val="262626"/>
                </a:solidFill>
                <a:latin typeface="Calibri" pitchFamily="34" charset="0"/>
              </a:rPr>
              <a:t>sub-complex</a:t>
            </a:r>
          </a:p>
          <a:p>
            <a:pPr marL="457200" indent="-457200">
              <a:buFont typeface="Wingdings" pitchFamily="2" charset="2"/>
              <a:buChar char="§"/>
            </a:pPr>
            <a:r>
              <a:rPr lang="en-US" dirty="0" smtClean="0">
                <a:solidFill>
                  <a:srgbClr val="262626"/>
                </a:solidFill>
                <a:latin typeface="Calibri" pitchFamily="34" charset="0"/>
              </a:rPr>
              <a:t>It is a </a:t>
            </a:r>
            <a:r>
              <a:rPr lang="en-US" dirty="0">
                <a:solidFill>
                  <a:srgbClr val="262626"/>
                </a:solidFill>
                <a:latin typeface="Calibri" pitchFamily="34" charset="0"/>
              </a:rPr>
              <a:t>complicated molecular machine like many eukaryotic processes</a:t>
            </a:r>
          </a:p>
          <a:p>
            <a:pPr marL="457200" indent="-457200">
              <a:buFont typeface="Wingdings" pitchFamily="2" charset="2"/>
              <a:buChar char="§"/>
            </a:pPr>
            <a:r>
              <a:rPr lang="en-US" dirty="0" smtClean="0">
                <a:solidFill>
                  <a:srgbClr val="262626"/>
                </a:solidFill>
                <a:latin typeface="Calibri" pitchFamily="34" charset="0"/>
              </a:rPr>
              <a:t>The </a:t>
            </a:r>
            <a:r>
              <a:rPr lang="en-US" dirty="0">
                <a:solidFill>
                  <a:srgbClr val="262626"/>
                </a:solidFill>
                <a:latin typeface="Calibri" pitchFamily="34" charset="0"/>
              </a:rPr>
              <a:t>overall effect of it is:</a:t>
            </a:r>
          </a:p>
        </p:txBody>
      </p:sp>
      <p:pic>
        <p:nvPicPr>
          <p:cNvPr id="14341" name="Picture 7"/>
          <p:cNvPicPr>
            <a:picLocks noChangeAspect="1" noChangeArrowheads="1"/>
          </p:cNvPicPr>
          <p:nvPr/>
        </p:nvPicPr>
        <p:blipFill>
          <a:blip r:embed="rId4" cstate="print"/>
          <a:srcRect/>
          <a:stretch>
            <a:fillRect/>
          </a:stretch>
        </p:blipFill>
        <p:spPr bwMode="auto">
          <a:xfrm>
            <a:off x="5257800" y="2971800"/>
            <a:ext cx="3657600" cy="3657600"/>
          </a:xfrm>
          <a:prstGeom prst="rect">
            <a:avLst/>
          </a:prstGeom>
          <a:noFill/>
          <a:ln w="9525">
            <a:noFill/>
            <a:miter lim="800000"/>
            <a:headEnd/>
            <a:tailEnd/>
          </a:ln>
        </p:spPr>
      </p:pic>
      <p:sp>
        <p:nvSpPr>
          <p:cNvPr id="9" name="TextBox 8"/>
          <p:cNvSpPr txBox="1"/>
          <p:nvPr/>
        </p:nvSpPr>
        <p:spPr>
          <a:xfrm>
            <a:off x="304800" y="3733800"/>
            <a:ext cx="5105400" cy="2586038"/>
          </a:xfrm>
          <a:prstGeom prst="rect">
            <a:avLst/>
          </a:prstGeom>
          <a:noFill/>
        </p:spPr>
        <p:txBody>
          <a:bodyPr>
            <a:spAutoFit/>
          </a:bodyPr>
          <a:lstStyle/>
          <a:p>
            <a:pPr marL="342900" indent="-342900">
              <a:buFontTx/>
              <a:buAutoNum type="arabicParenR"/>
              <a:defRPr/>
            </a:pPr>
            <a:r>
              <a:rPr lang="en-US" dirty="0">
                <a:latin typeface="+mj-lt"/>
              </a:rPr>
              <a:t>There is no such thing as a constitutive promoter in eukaryotes, there is always some activator</a:t>
            </a:r>
          </a:p>
          <a:p>
            <a:pPr marL="342900" indent="-342900">
              <a:buFontTx/>
              <a:buAutoNum type="arabicParenR"/>
              <a:defRPr/>
            </a:pPr>
            <a:r>
              <a:rPr lang="en-US" dirty="0">
                <a:latin typeface="+mj-lt"/>
              </a:rPr>
              <a:t>How operator sites influence each other is less intuitive</a:t>
            </a:r>
          </a:p>
          <a:p>
            <a:pPr marL="342900" indent="-342900">
              <a:buFontTx/>
              <a:buAutoNum type="arabicParenR"/>
              <a:defRPr/>
            </a:pPr>
            <a:r>
              <a:rPr lang="en-US" dirty="0">
                <a:latin typeface="+mj-lt"/>
              </a:rPr>
              <a:t>Off is really off in eukaryotes</a:t>
            </a:r>
          </a:p>
          <a:p>
            <a:pPr marL="342900" indent="-342900">
              <a:buFontTx/>
              <a:buAutoNum type="arabicParenR"/>
              <a:defRPr/>
            </a:pPr>
            <a:r>
              <a:rPr lang="en-US" dirty="0">
                <a:latin typeface="+mj-lt"/>
              </a:rPr>
              <a:t>Activators merely recruit, less geometrically constrained, allows them to be more modular—have distinct activation and DBD domains, don’t have to be </a:t>
            </a:r>
            <a:r>
              <a:rPr lang="en-US" dirty="0" err="1">
                <a:latin typeface="+mj-lt"/>
              </a:rPr>
              <a:t>dimers</a:t>
            </a:r>
            <a:endParaRPr lang="en-US" dirty="0">
              <a:latin typeface="+mj-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Other novelties in transcription</a:t>
            </a:r>
            <a:endParaRPr lang="en-US" sz="2800" i="1">
              <a:latin typeface="Rockwell Extra Bold" pitchFamily="18" charset="0"/>
            </a:endParaRPr>
          </a:p>
        </p:txBody>
      </p:sp>
      <p:sp>
        <p:nvSpPr>
          <p:cNvPr id="1536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5364" name="Rectangle 9"/>
          <p:cNvSpPr>
            <a:spLocks noChangeArrowheads="1"/>
          </p:cNvSpPr>
          <p:nvPr/>
        </p:nvSpPr>
        <p:spPr bwMode="auto">
          <a:xfrm>
            <a:off x="685800" y="990600"/>
            <a:ext cx="8077200" cy="1200329"/>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dirty="0">
                <a:solidFill>
                  <a:srgbClr val="262626"/>
                </a:solidFill>
                <a:latin typeface="Calibri" pitchFamily="34" charset="0"/>
              </a:rPr>
              <a:t>In addition to activators, get “enhancers” that bind operators sometimes many kb from the site of transcription </a:t>
            </a:r>
            <a:r>
              <a:rPr lang="en-US" sz="2400" dirty="0" smtClean="0">
                <a:solidFill>
                  <a:srgbClr val="262626"/>
                </a:solidFill>
                <a:latin typeface="Calibri" pitchFamily="34" charset="0"/>
              </a:rPr>
              <a:t>initiation</a:t>
            </a:r>
            <a:endParaRPr lang="en-US" sz="2400" dirty="0">
              <a:solidFill>
                <a:srgbClr val="262626"/>
              </a:solidFill>
              <a:latin typeface="Calibri" pitchFamily="34" charset="0"/>
            </a:endParaRPr>
          </a:p>
        </p:txBody>
      </p:sp>
      <p:pic>
        <p:nvPicPr>
          <p:cNvPr id="1026" name="Picture 2" descr="http://cnx.org/content/m44538/latest/Figure_16_04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396657"/>
            <a:ext cx="3810000" cy="4461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Other novelties in transcription</a:t>
            </a:r>
            <a:endParaRPr lang="en-US" sz="2800" i="1">
              <a:latin typeface="Rockwell Extra Bold" pitchFamily="18" charset="0"/>
            </a:endParaRPr>
          </a:p>
        </p:txBody>
      </p:sp>
      <p:sp>
        <p:nvSpPr>
          <p:cNvPr id="1536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5364" name="Rectangle 9"/>
          <p:cNvSpPr>
            <a:spLocks noChangeArrowheads="1"/>
          </p:cNvSpPr>
          <p:nvPr/>
        </p:nvSpPr>
        <p:spPr bwMode="auto">
          <a:xfrm>
            <a:off x="685800" y="990600"/>
            <a:ext cx="8077200" cy="5262563"/>
          </a:xfrm>
          <a:prstGeom prst="rect">
            <a:avLst/>
          </a:prstGeom>
          <a:noFill/>
          <a:ln w="9525">
            <a:noFill/>
            <a:miter lim="800000"/>
            <a:headEnd/>
            <a:tailEnd/>
          </a:ln>
        </p:spPr>
        <p:txBody>
          <a:bodyPr>
            <a:spAutoFit/>
          </a:bodyPr>
          <a:lstStyle/>
          <a:p>
            <a:pPr marL="457200" indent="-457200">
              <a:buFont typeface="Wingdings" pitchFamily="2" charset="2"/>
              <a:buChar char="§"/>
            </a:pPr>
            <a:r>
              <a:rPr lang="en-US" sz="2400" dirty="0">
                <a:solidFill>
                  <a:srgbClr val="262626"/>
                </a:solidFill>
                <a:latin typeface="Calibri" pitchFamily="34" charset="0"/>
              </a:rPr>
              <a:t>In addition to activators, get “enhancers” that bind operators sometimes many kb from the site of transcription initiation</a:t>
            </a:r>
          </a:p>
          <a:p>
            <a:pPr marL="457200" indent="-457200">
              <a:buFont typeface="Wingdings" pitchFamily="2" charset="2"/>
              <a:buChar char="§"/>
            </a:pPr>
            <a:r>
              <a:rPr lang="en-US" sz="2400" dirty="0">
                <a:solidFill>
                  <a:srgbClr val="262626"/>
                </a:solidFill>
                <a:latin typeface="Calibri" pitchFamily="34" charset="0"/>
              </a:rPr>
              <a:t>Eukaryotic DNA is </a:t>
            </a:r>
            <a:r>
              <a:rPr lang="en-US" sz="2400" dirty="0" smtClean="0">
                <a:solidFill>
                  <a:srgbClr val="262626"/>
                </a:solidFill>
                <a:latin typeface="Calibri" pitchFamily="34" charset="0"/>
              </a:rPr>
              <a:t>organized </a:t>
            </a:r>
            <a:r>
              <a:rPr lang="en-US" sz="2400" dirty="0">
                <a:solidFill>
                  <a:srgbClr val="262626"/>
                </a:solidFill>
                <a:latin typeface="Calibri" pitchFamily="34" charset="0"/>
              </a:rPr>
              <a:t>into a higher-order structure through the action of histones</a:t>
            </a:r>
          </a:p>
          <a:p>
            <a:pPr marL="457200" indent="-457200">
              <a:buFont typeface="Wingdings" pitchFamily="2" charset="2"/>
              <a:buChar char="§"/>
            </a:pPr>
            <a:r>
              <a:rPr lang="en-US" sz="2400" dirty="0">
                <a:solidFill>
                  <a:srgbClr val="262626"/>
                </a:solidFill>
                <a:latin typeface="Calibri" pitchFamily="34" charset="0"/>
              </a:rPr>
              <a:t>Position of histones relative to a promoter affects expression</a:t>
            </a:r>
          </a:p>
          <a:p>
            <a:pPr marL="457200" indent="-457200">
              <a:buFont typeface="Wingdings" pitchFamily="2" charset="2"/>
              <a:buChar char="§"/>
            </a:pPr>
            <a:r>
              <a:rPr lang="en-US" sz="2400" dirty="0">
                <a:solidFill>
                  <a:srgbClr val="262626"/>
                </a:solidFill>
                <a:latin typeface="Calibri" pitchFamily="34" charset="0"/>
              </a:rPr>
              <a:t>Methylation and acetylation of the histones also influences them, and is a primary mode of controlling gene expression</a:t>
            </a:r>
          </a:p>
          <a:p>
            <a:pPr marL="457200" indent="-457200">
              <a:buFont typeface="Wingdings" pitchFamily="2" charset="2"/>
              <a:buChar char="§"/>
            </a:pPr>
            <a:r>
              <a:rPr lang="en-US" sz="2400" dirty="0">
                <a:solidFill>
                  <a:srgbClr val="262626"/>
                </a:solidFill>
                <a:latin typeface="Calibri" pitchFamily="34" charset="0"/>
              </a:rPr>
              <a:t>Also get direct methylation of the DNA; </a:t>
            </a:r>
            <a:r>
              <a:rPr lang="en-US" sz="2400" dirty="0" err="1">
                <a:solidFill>
                  <a:srgbClr val="262626"/>
                </a:solidFill>
                <a:latin typeface="Calibri" pitchFamily="34" charset="0"/>
              </a:rPr>
              <a:t>CpG</a:t>
            </a:r>
            <a:r>
              <a:rPr lang="en-US" sz="2400" dirty="0">
                <a:solidFill>
                  <a:srgbClr val="262626"/>
                </a:solidFill>
                <a:latin typeface="Calibri" pitchFamily="34" charset="0"/>
              </a:rPr>
              <a:t> methylation in metazoans present in ~75% of CG sites, occur in little islands, repress transcription</a:t>
            </a:r>
          </a:p>
          <a:p>
            <a:pPr marL="457200" indent="-457200">
              <a:buFont typeface="Wingdings" pitchFamily="2" charset="2"/>
              <a:buChar char="§"/>
            </a:pPr>
            <a:r>
              <a:rPr lang="en-US" sz="2400" dirty="0" err="1">
                <a:solidFill>
                  <a:srgbClr val="262626"/>
                </a:solidFill>
                <a:latin typeface="Calibri" pitchFamily="34" charset="0"/>
              </a:rPr>
              <a:t>miRNAs</a:t>
            </a:r>
            <a:r>
              <a:rPr lang="en-US" sz="2400" dirty="0">
                <a:solidFill>
                  <a:srgbClr val="262626"/>
                </a:solidFill>
                <a:latin typeface="Calibri" pitchFamily="34" charset="0"/>
              </a:rPr>
              <a:t> play a major role in regulating pre-mRNAs </a:t>
            </a:r>
            <a:r>
              <a:rPr lang="en-US" sz="2400" dirty="0" smtClean="0">
                <a:solidFill>
                  <a:srgbClr val="262626"/>
                </a:solidFill>
                <a:latin typeface="Calibri" pitchFamily="34" charset="0"/>
              </a:rPr>
              <a:t>post-transcriptionally</a:t>
            </a:r>
            <a:endParaRPr lang="en-US" sz="2400" dirty="0">
              <a:solidFill>
                <a:srgbClr val="262626"/>
              </a:solidFill>
              <a:latin typeface="Calibri" pitchFamily="34" charset="0"/>
            </a:endParaRPr>
          </a:p>
        </p:txBody>
      </p:sp>
    </p:spTree>
    <p:custDataLst>
      <p:tags r:id="rId1"/>
    </p:custDataLst>
    <p:extLst>
      <p:ext uri="{BB962C8B-B14F-4D97-AF65-F5344CB8AC3E}">
        <p14:creationId xmlns:p14="http://schemas.microsoft.com/office/powerpoint/2010/main" val="1042377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Introns and the spliceosome</a:t>
            </a:r>
            <a:endParaRPr lang="en-US" sz="2800" i="1">
              <a:latin typeface="Rockwell Extra Bold" pitchFamily="18" charset="0"/>
            </a:endParaRPr>
          </a:p>
        </p:txBody>
      </p:sp>
      <p:pic>
        <p:nvPicPr>
          <p:cNvPr id="16387" name="Picture 5" descr="http://departments.oxy.edu/biology/Stillman/bi221/111300/f11_07.gif"/>
          <p:cNvPicPr>
            <a:picLocks noChangeAspect="1" noChangeArrowheads="1"/>
          </p:cNvPicPr>
          <p:nvPr/>
        </p:nvPicPr>
        <p:blipFill>
          <a:blip r:embed="rId3" cstate="print"/>
          <a:srcRect/>
          <a:stretch>
            <a:fillRect/>
          </a:stretch>
        </p:blipFill>
        <p:spPr bwMode="auto">
          <a:xfrm>
            <a:off x="609600" y="2286000"/>
            <a:ext cx="8075613" cy="4191000"/>
          </a:xfrm>
          <a:prstGeom prst="rect">
            <a:avLst/>
          </a:prstGeom>
          <a:noFill/>
          <a:ln w="9525">
            <a:noFill/>
            <a:miter lim="800000"/>
            <a:headEnd/>
            <a:tailEnd/>
          </a:ln>
        </p:spPr>
      </p:pic>
      <p:sp>
        <p:nvSpPr>
          <p:cNvPr id="16388" name="Rectangle 9"/>
          <p:cNvSpPr>
            <a:spLocks noChangeArrowheads="1"/>
          </p:cNvSpPr>
          <p:nvPr/>
        </p:nvSpPr>
        <p:spPr bwMode="auto">
          <a:xfrm>
            <a:off x="685800" y="990600"/>
            <a:ext cx="8077200" cy="1015663"/>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In some eukaryotes, the introns must be present to get </a:t>
            </a:r>
            <a:r>
              <a:rPr lang="en-US" sz="2000" dirty="0" smtClean="0">
                <a:solidFill>
                  <a:srgbClr val="262626"/>
                </a:solidFill>
                <a:latin typeface="Calibri" pitchFamily="34" charset="0"/>
              </a:rPr>
              <a:t>expression</a:t>
            </a:r>
          </a:p>
          <a:p>
            <a:pPr marL="457200" indent="-457200">
              <a:buFont typeface="Wingdings" pitchFamily="2" charset="2"/>
              <a:buChar char="§"/>
            </a:pPr>
            <a:r>
              <a:rPr lang="en-US" sz="2000" dirty="0" smtClean="0">
                <a:solidFill>
                  <a:srgbClr val="262626"/>
                </a:solidFill>
                <a:latin typeface="Calibri" pitchFamily="34" charset="0"/>
              </a:rPr>
              <a:t>Get </a:t>
            </a:r>
            <a:r>
              <a:rPr lang="en-US" sz="2000" dirty="0">
                <a:solidFill>
                  <a:srgbClr val="262626"/>
                </a:solidFill>
                <a:latin typeface="Calibri" pitchFamily="34" charset="0"/>
              </a:rPr>
              <a:t>alternate splice variants from one gene, so one gene can encode multiple </a:t>
            </a:r>
            <a:r>
              <a:rPr lang="en-US" sz="2000" dirty="0" smtClean="0">
                <a:solidFill>
                  <a:srgbClr val="262626"/>
                </a:solidFill>
                <a:latin typeface="Calibri" pitchFamily="34" charset="0"/>
              </a:rPr>
              <a:t>variants of </a:t>
            </a:r>
            <a:r>
              <a:rPr lang="en-US" sz="2000" dirty="0">
                <a:solidFill>
                  <a:srgbClr val="262626"/>
                </a:solidFill>
                <a:latin typeface="Calibri" pitchFamily="34" charset="0"/>
              </a:rPr>
              <a:t>one protein, is a target for regulatory </a:t>
            </a:r>
            <a:r>
              <a:rPr lang="en-US" sz="2000" dirty="0" smtClean="0">
                <a:solidFill>
                  <a:srgbClr val="262626"/>
                </a:solidFill>
                <a:latin typeface="Calibri" pitchFamily="34" charset="0"/>
              </a:rPr>
              <a:t>mechanisms</a:t>
            </a:r>
            <a:endParaRPr lang="en-US" sz="2000" dirty="0">
              <a:solidFill>
                <a:srgbClr val="262626"/>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miRNA</a:t>
            </a:r>
            <a:endParaRPr lang="en-US" sz="2800" i="1">
              <a:latin typeface="Rockwell Extra Bold" pitchFamily="18" charset="0"/>
            </a:endParaRPr>
          </a:p>
        </p:txBody>
      </p:sp>
      <p:sp>
        <p:nvSpPr>
          <p:cNvPr id="1945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pic>
        <p:nvPicPr>
          <p:cNvPr id="19460" name="Picture 2" descr="http://www.micrornaworld.com/Fig%202%20(Lawrie).jpg"/>
          <p:cNvPicPr>
            <a:picLocks noChangeAspect="1" noChangeArrowheads="1"/>
          </p:cNvPicPr>
          <p:nvPr/>
        </p:nvPicPr>
        <p:blipFill>
          <a:blip r:embed="rId3" cstate="print"/>
          <a:srcRect/>
          <a:stretch>
            <a:fillRect/>
          </a:stretch>
        </p:blipFill>
        <p:spPr bwMode="auto">
          <a:xfrm>
            <a:off x="1066800" y="898525"/>
            <a:ext cx="7391400" cy="61499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miRNA</a:t>
            </a:r>
            <a:endParaRPr lang="en-US" sz="2800" i="1">
              <a:latin typeface="Rockwell Extra Bold" pitchFamily="18" charset="0"/>
            </a:endParaRPr>
          </a:p>
        </p:txBody>
      </p:sp>
      <p:sp>
        <p:nvSpPr>
          <p:cNvPr id="184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8436" name="Rectangle 9"/>
          <p:cNvSpPr>
            <a:spLocks noChangeArrowheads="1"/>
          </p:cNvSpPr>
          <p:nvPr/>
        </p:nvSpPr>
        <p:spPr bwMode="auto">
          <a:xfrm>
            <a:off x="685800" y="990600"/>
            <a:ext cx="8077200" cy="3139321"/>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“microRNAs” have emerged as major components of transcriptional control in </a:t>
            </a:r>
            <a:r>
              <a:rPr lang="en-US" dirty="0" smtClean="0">
                <a:solidFill>
                  <a:srgbClr val="262626"/>
                </a:solidFill>
                <a:latin typeface="Calibri" pitchFamily="34" charset="0"/>
              </a:rPr>
              <a:t>recent years</a:t>
            </a:r>
            <a:endParaRPr lang="en-US" dirty="0">
              <a:solidFill>
                <a:srgbClr val="262626"/>
              </a:solidFill>
              <a:latin typeface="Calibri" pitchFamily="34" charset="0"/>
            </a:endParaRPr>
          </a:p>
          <a:p>
            <a:pPr marL="457200" indent="-457200">
              <a:buFont typeface="Wingdings" pitchFamily="2" charset="2"/>
              <a:buChar char="§"/>
            </a:pPr>
            <a:r>
              <a:rPr lang="en-US" dirty="0" err="1">
                <a:solidFill>
                  <a:srgbClr val="262626"/>
                </a:solidFill>
                <a:latin typeface="Calibri" pitchFamily="34" charset="0"/>
              </a:rPr>
              <a:t>siRNA</a:t>
            </a:r>
            <a:r>
              <a:rPr lang="en-US" dirty="0">
                <a:solidFill>
                  <a:srgbClr val="262626"/>
                </a:solidFill>
                <a:latin typeface="Calibri" pitchFamily="34" charset="0"/>
              </a:rPr>
              <a:t> is the engineered variation of this, but the mechanism happens from endogenously-encoded RNAs</a:t>
            </a:r>
          </a:p>
          <a:p>
            <a:pPr marL="457200" indent="-457200">
              <a:buFont typeface="Wingdings" pitchFamily="2" charset="2"/>
              <a:buChar char="§"/>
            </a:pPr>
            <a:r>
              <a:rPr lang="en-US" dirty="0">
                <a:solidFill>
                  <a:srgbClr val="262626"/>
                </a:solidFill>
                <a:latin typeface="Calibri" pitchFamily="34" charset="0"/>
              </a:rPr>
              <a:t>See PMID: 19606257 for a good review of how they get made</a:t>
            </a:r>
          </a:p>
          <a:p>
            <a:pPr marL="457200" indent="-457200">
              <a:buFont typeface="Wingdings" pitchFamily="2" charset="2"/>
              <a:buChar char="§"/>
            </a:pPr>
            <a:r>
              <a:rPr lang="en-US" dirty="0">
                <a:solidFill>
                  <a:srgbClr val="262626"/>
                </a:solidFill>
                <a:latin typeface="Calibri" pitchFamily="34" charset="0"/>
              </a:rPr>
              <a:t>Usually are 21-23 nucleotides in length</a:t>
            </a:r>
          </a:p>
          <a:p>
            <a:pPr marL="457200" indent="-457200">
              <a:buFont typeface="Wingdings" pitchFamily="2" charset="2"/>
              <a:buChar char="§"/>
            </a:pPr>
            <a:r>
              <a:rPr lang="en-US" dirty="0">
                <a:solidFill>
                  <a:srgbClr val="262626"/>
                </a:solidFill>
                <a:latin typeface="Calibri" pitchFamily="34" charset="0"/>
              </a:rPr>
              <a:t>Sequence is complementary to an mRNA and causes degradation or influence splicing</a:t>
            </a:r>
          </a:p>
          <a:p>
            <a:pPr marL="457200" indent="-457200">
              <a:buFont typeface="Wingdings" pitchFamily="2" charset="2"/>
              <a:buChar char="§"/>
            </a:pPr>
            <a:r>
              <a:rPr lang="en-US" dirty="0" smtClean="0">
                <a:solidFill>
                  <a:srgbClr val="262626"/>
                </a:solidFill>
                <a:latin typeface="Calibri" pitchFamily="34" charset="0"/>
              </a:rPr>
              <a:t>Get </a:t>
            </a:r>
            <a:r>
              <a:rPr lang="en-US" dirty="0">
                <a:solidFill>
                  <a:srgbClr val="262626"/>
                </a:solidFill>
                <a:latin typeface="Calibri" pitchFamily="34" charset="0"/>
              </a:rPr>
              <a:t>other variations of </a:t>
            </a:r>
            <a:r>
              <a:rPr lang="en-US" dirty="0" err="1">
                <a:solidFill>
                  <a:srgbClr val="262626"/>
                </a:solidFill>
                <a:latin typeface="Calibri" pitchFamily="34" charset="0"/>
              </a:rPr>
              <a:t>miRNA</a:t>
            </a:r>
            <a:r>
              <a:rPr lang="en-US" dirty="0">
                <a:solidFill>
                  <a:srgbClr val="262626"/>
                </a:solidFill>
                <a:latin typeface="Calibri" pitchFamily="34" charset="0"/>
              </a:rPr>
              <a:t>:  </a:t>
            </a:r>
            <a:r>
              <a:rPr lang="en-US" dirty="0" err="1">
                <a:solidFill>
                  <a:srgbClr val="262626"/>
                </a:solidFill>
                <a:latin typeface="Calibri" pitchFamily="34" charset="0"/>
              </a:rPr>
              <a:t>RNAa</a:t>
            </a:r>
            <a:r>
              <a:rPr lang="en-US" dirty="0">
                <a:solidFill>
                  <a:srgbClr val="262626"/>
                </a:solidFill>
                <a:latin typeface="Calibri" pitchFamily="34" charset="0"/>
              </a:rPr>
              <a:t> activate transcription initiation, </a:t>
            </a:r>
            <a:r>
              <a:rPr lang="en-US" dirty="0" err="1">
                <a:solidFill>
                  <a:srgbClr val="262626"/>
                </a:solidFill>
                <a:latin typeface="Calibri" pitchFamily="34" charset="0"/>
              </a:rPr>
              <a:t>piRNA</a:t>
            </a:r>
            <a:r>
              <a:rPr lang="en-US" dirty="0">
                <a:solidFill>
                  <a:srgbClr val="262626"/>
                </a:solidFill>
                <a:latin typeface="Calibri" pitchFamily="34" charset="0"/>
              </a:rPr>
              <a:t> are 26-31 nucleotides in length, encoded by clusters in the genome, silence selfish-elements in genome (</a:t>
            </a:r>
            <a:r>
              <a:rPr lang="en-US" dirty="0" err="1">
                <a:solidFill>
                  <a:srgbClr val="262626"/>
                </a:solidFill>
                <a:latin typeface="Calibri" pitchFamily="34" charset="0"/>
              </a:rPr>
              <a:t>retrotransposons</a:t>
            </a:r>
            <a:r>
              <a:rPr lang="en-US" dirty="0">
                <a:solidFill>
                  <a:srgbClr val="262626"/>
                </a:solidFill>
                <a:latin typeface="Calibri" pitchFamily="34" charset="0"/>
              </a:rPr>
              <a:t>)</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6"/>
          <p:cNvGrpSpPr>
            <a:grpSpLocks/>
          </p:cNvGrpSpPr>
          <p:nvPr/>
        </p:nvGrpSpPr>
        <p:grpSpPr bwMode="auto">
          <a:xfrm>
            <a:off x="2133600" y="3810000"/>
            <a:ext cx="4556125" cy="2362200"/>
            <a:chOff x="2133600" y="4724400"/>
            <a:chExt cx="4114800" cy="2133601"/>
          </a:xfrm>
        </p:grpSpPr>
        <p:pic>
          <p:nvPicPr>
            <p:cNvPr id="20485" name="Picture 4"/>
            <p:cNvPicPr>
              <a:picLocks noChangeAspect="1" noChangeArrowheads="1"/>
            </p:cNvPicPr>
            <p:nvPr/>
          </p:nvPicPr>
          <p:blipFill>
            <a:blip r:embed="rId4" cstate="print"/>
            <a:srcRect/>
            <a:stretch>
              <a:fillRect/>
            </a:stretch>
          </p:blipFill>
          <p:spPr bwMode="auto">
            <a:xfrm>
              <a:off x="2133600" y="4792953"/>
              <a:ext cx="4114800" cy="2065048"/>
            </a:xfrm>
            <a:prstGeom prst="rect">
              <a:avLst/>
            </a:prstGeom>
            <a:noFill/>
            <a:ln w="9525">
              <a:noFill/>
              <a:miter lim="800000"/>
              <a:headEnd/>
              <a:tailEnd/>
            </a:ln>
          </p:spPr>
        </p:pic>
        <p:sp>
          <p:nvSpPr>
            <p:cNvPr id="6" name="Rectangle 5"/>
            <p:cNvSpPr/>
            <p:nvPr/>
          </p:nvSpPr>
          <p:spPr>
            <a:xfrm>
              <a:off x="3809629" y="4724400"/>
              <a:ext cx="762743" cy="30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048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Translation in Eukaryotes</a:t>
            </a:r>
            <a:endParaRPr lang="en-US" sz="2800" i="1">
              <a:latin typeface="Rockwell Extra Bold" pitchFamily="18" charset="0"/>
            </a:endParaRPr>
          </a:p>
        </p:txBody>
      </p:sp>
      <p:sp>
        <p:nvSpPr>
          <p:cNvPr id="20484" name="Rectangle 9"/>
          <p:cNvSpPr>
            <a:spLocks noChangeArrowheads="1"/>
          </p:cNvSpPr>
          <p:nvPr/>
        </p:nvSpPr>
        <p:spPr bwMode="auto">
          <a:xfrm>
            <a:off x="685800" y="838200"/>
            <a:ext cx="8077200" cy="6247864"/>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latin typeface="Calibri" pitchFamily="34" charset="0"/>
              </a:rPr>
              <a:t>Translation is relatively simple</a:t>
            </a:r>
          </a:p>
          <a:p>
            <a:pPr marL="457200" indent="-457200">
              <a:buFont typeface="Wingdings" pitchFamily="2" charset="2"/>
              <a:buChar char="§"/>
            </a:pPr>
            <a:r>
              <a:rPr lang="en-US" sz="2000" dirty="0">
                <a:solidFill>
                  <a:srgbClr val="262626"/>
                </a:solidFill>
                <a:latin typeface="Calibri" pitchFamily="34" charset="0"/>
              </a:rPr>
              <a:t>Get one polypeptide from each mRNA, no operons</a:t>
            </a:r>
          </a:p>
          <a:p>
            <a:pPr marL="457200" indent="-457200">
              <a:buFont typeface="Wingdings" pitchFamily="2" charset="2"/>
              <a:buChar char="§"/>
            </a:pPr>
            <a:r>
              <a:rPr lang="en-US" sz="2000" dirty="0">
                <a:solidFill>
                  <a:srgbClr val="262626"/>
                </a:solidFill>
                <a:latin typeface="Calibri" pitchFamily="34" charset="0"/>
              </a:rPr>
              <a:t>Translation occurs in the cytoplasm. </a:t>
            </a:r>
            <a:endParaRPr lang="en-US" sz="2000" dirty="0" smtClean="0">
              <a:solidFill>
                <a:srgbClr val="262626"/>
              </a:solidFill>
              <a:latin typeface="Calibri" pitchFamily="34" charset="0"/>
            </a:endParaRPr>
          </a:p>
          <a:p>
            <a:pPr marL="457200" indent="-457200">
              <a:buFont typeface="Wingdings" pitchFamily="2" charset="2"/>
              <a:buChar char="§"/>
            </a:pPr>
            <a:r>
              <a:rPr lang="en-US" sz="2000" dirty="0" smtClean="0">
                <a:solidFill>
                  <a:srgbClr val="262626"/>
                </a:solidFill>
                <a:latin typeface="Calibri" pitchFamily="34" charset="0"/>
              </a:rPr>
              <a:t>Ribosome </a:t>
            </a:r>
            <a:r>
              <a:rPr lang="en-US" sz="2000" dirty="0">
                <a:solidFill>
                  <a:srgbClr val="262626"/>
                </a:solidFill>
                <a:latin typeface="Calibri" pitchFamily="34" charset="0"/>
              </a:rPr>
              <a:t>looks for the first ATG on 5’ capped RNAs</a:t>
            </a:r>
          </a:p>
          <a:p>
            <a:pPr marL="457200" indent="-457200">
              <a:buFont typeface="Wingdings" pitchFamily="2" charset="2"/>
              <a:buChar char="§"/>
            </a:pPr>
            <a:r>
              <a:rPr lang="en-US" sz="2000" dirty="0">
                <a:solidFill>
                  <a:srgbClr val="262626"/>
                </a:solidFill>
                <a:latin typeface="Calibri" pitchFamily="34" charset="0"/>
              </a:rPr>
              <a:t>Don’t get the same high influence of the ribosome binding site as you do in prokaryotes</a:t>
            </a:r>
          </a:p>
          <a:p>
            <a:pPr marL="457200" indent="-457200">
              <a:buFont typeface="Wingdings" pitchFamily="2" charset="2"/>
              <a:buChar char="§"/>
            </a:pPr>
            <a:r>
              <a:rPr lang="en-US" sz="2000" dirty="0">
                <a:solidFill>
                  <a:srgbClr val="262626"/>
                </a:solidFill>
                <a:latin typeface="Calibri" pitchFamily="34" charset="0"/>
              </a:rPr>
              <a:t>Can have “Internal ribosome entry sites” (IRES) elements that allow multiple polypeptides on one mRNA</a:t>
            </a:r>
          </a:p>
          <a:p>
            <a:pPr marL="457200" indent="-457200">
              <a:buFont typeface="Wingdings" pitchFamily="2" charset="2"/>
              <a:buChar char="§"/>
            </a:pPr>
            <a:r>
              <a:rPr lang="en-US" sz="2000" dirty="0">
                <a:solidFill>
                  <a:srgbClr val="262626"/>
                </a:solidFill>
                <a:latin typeface="Calibri" pitchFamily="34" charset="0"/>
              </a:rPr>
              <a:t>IRES are frequently used in </a:t>
            </a:r>
            <a:r>
              <a:rPr lang="en-US" sz="2000" dirty="0" err="1">
                <a:solidFill>
                  <a:srgbClr val="262626"/>
                </a:solidFill>
                <a:latin typeface="Calibri" pitchFamily="34" charset="0"/>
              </a:rPr>
              <a:t>bicistronic</a:t>
            </a:r>
            <a:r>
              <a:rPr lang="en-US" sz="2000" dirty="0">
                <a:solidFill>
                  <a:srgbClr val="262626"/>
                </a:solidFill>
                <a:latin typeface="Calibri" pitchFamily="34" charset="0"/>
              </a:rPr>
              <a:t> reporters with GFP</a:t>
            </a:r>
          </a:p>
          <a:p>
            <a:pPr marL="457200" indent="-457200">
              <a:buFont typeface="Wingdings" pitchFamily="2" charset="2"/>
              <a:buChar char="§"/>
            </a:pPr>
            <a:endParaRPr lang="en-US" sz="2000" dirty="0">
              <a:solidFill>
                <a:srgbClr val="262626"/>
              </a:solidFill>
              <a:latin typeface="Calibri" pitchFamily="34" charset="0"/>
            </a:endParaRPr>
          </a:p>
          <a:p>
            <a:pPr marL="457200" indent="-457200">
              <a:buFont typeface="Wingdings" pitchFamily="2" charset="2"/>
              <a:buChar char="§"/>
            </a:pPr>
            <a:endParaRPr lang="en-US" sz="2000" dirty="0">
              <a:solidFill>
                <a:srgbClr val="262626"/>
              </a:solidFill>
              <a:latin typeface="Calibri" pitchFamily="34" charset="0"/>
            </a:endParaRPr>
          </a:p>
          <a:p>
            <a:pPr marL="457200" indent="-457200">
              <a:buFont typeface="Wingdings" pitchFamily="2" charset="2"/>
              <a:buChar char="§"/>
            </a:pPr>
            <a:endParaRPr lang="en-US" sz="2000" dirty="0">
              <a:solidFill>
                <a:srgbClr val="262626"/>
              </a:solidFill>
              <a:latin typeface="Calibri" pitchFamily="34" charset="0"/>
            </a:endParaRPr>
          </a:p>
          <a:p>
            <a:pPr marL="457200" indent="-457200">
              <a:buFont typeface="Wingdings" pitchFamily="2" charset="2"/>
              <a:buChar char="§"/>
            </a:pPr>
            <a:endParaRPr lang="en-US" sz="2000" dirty="0">
              <a:solidFill>
                <a:srgbClr val="262626"/>
              </a:solidFill>
              <a:latin typeface="Calibri" pitchFamily="34" charset="0"/>
            </a:endParaRPr>
          </a:p>
          <a:p>
            <a:pPr marL="457200" indent="-457200">
              <a:buFont typeface="Wingdings" pitchFamily="2" charset="2"/>
              <a:buChar char="§"/>
            </a:pPr>
            <a:endParaRPr lang="en-US" sz="2000" dirty="0">
              <a:solidFill>
                <a:srgbClr val="262626"/>
              </a:solidFill>
              <a:latin typeface="Calibri" pitchFamily="34" charset="0"/>
            </a:endParaRPr>
          </a:p>
          <a:p>
            <a:pPr marL="457200" indent="-457200">
              <a:buFont typeface="Wingdings" pitchFamily="2" charset="2"/>
              <a:buChar char="§"/>
            </a:pPr>
            <a:endParaRPr lang="en-US" sz="2000" dirty="0">
              <a:solidFill>
                <a:srgbClr val="262626"/>
              </a:solidFill>
              <a:latin typeface="Calibri" pitchFamily="34" charset="0"/>
            </a:endParaRPr>
          </a:p>
          <a:p>
            <a:pPr marL="457200" indent="-457200"/>
            <a:endParaRPr lang="en-US" sz="2000" dirty="0" smtClean="0">
              <a:solidFill>
                <a:srgbClr val="262626"/>
              </a:solidFill>
              <a:latin typeface="Calibri" pitchFamily="34" charset="0"/>
            </a:endParaRPr>
          </a:p>
          <a:p>
            <a:pPr marL="457200" indent="-457200"/>
            <a:endParaRPr lang="en-US" sz="2000" dirty="0">
              <a:solidFill>
                <a:srgbClr val="262626"/>
              </a:solidFill>
              <a:latin typeface="Calibri" pitchFamily="34" charset="0"/>
            </a:endParaRPr>
          </a:p>
          <a:p>
            <a:pPr marL="457200" indent="-457200">
              <a:buFont typeface="Wingdings" pitchFamily="2" charset="2"/>
              <a:buChar char="§"/>
            </a:pPr>
            <a:r>
              <a:rPr lang="en-US" sz="2000" dirty="0">
                <a:solidFill>
                  <a:srgbClr val="262626"/>
                </a:solidFill>
                <a:latin typeface="Calibri" pitchFamily="34" charset="0"/>
              </a:rPr>
              <a:t>Eukaryotic proteins, particularly extracellular ones, can be much larger than prokaryotic ones, have additional chaperone machinery</a:t>
            </a:r>
          </a:p>
          <a:p>
            <a:pPr marL="457200" indent="-457200">
              <a:buFont typeface="Wingdings" pitchFamily="2" charset="2"/>
              <a:buChar char="§"/>
            </a:pPr>
            <a:endParaRPr lang="en-US" sz="2000" dirty="0">
              <a:solidFill>
                <a:srgbClr val="262626"/>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1"/>
          <p:cNvGrpSpPr>
            <a:grpSpLocks/>
          </p:cNvGrpSpPr>
          <p:nvPr/>
        </p:nvGrpSpPr>
        <p:grpSpPr bwMode="auto">
          <a:xfrm>
            <a:off x="5149850" y="3724275"/>
            <a:ext cx="3244850" cy="3571875"/>
            <a:chOff x="0" y="0"/>
            <a:chExt cx="2907" cy="3200"/>
          </a:xfrm>
        </p:grpSpPr>
        <p:pic>
          <p:nvPicPr>
            <p:cNvPr id="3089" name="Picture 2"/>
            <p:cNvPicPr>
              <a:picLocks noChangeAspect="1" noChangeArrowheads="1"/>
            </p:cNvPicPr>
            <p:nvPr/>
          </p:nvPicPr>
          <p:blipFill>
            <a:blip r:embed="rId3" cstate="print"/>
            <a:srcRect/>
            <a:stretch>
              <a:fillRect/>
            </a:stretch>
          </p:blipFill>
          <p:spPr bwMode="auto">
            <a:xfrm>
              <a:off x="0" y="0"/>
              <a:ext cx="2907" cy="3200"/>
            </a:xfrm>
            <a:prstGeom prst="rect">
              <a:avLst/>
            </a:prstGeom>
            <a:noFill/>
            <a:ln w="12700">
              <a:noFill/>
              <a:miter lim="800000"/>
              <a:headEnd/>
              <a:tailEnd/>
            </a:ln>
          </p:spPr>
        </p:pic>
        <p:sp>
          <p:nvSpPr>
            <p:cNvPr id="3090" name="Rectangle 3"/>
            <p:cNvSpPr>
              <a:spLocks/>
            </p:cNvSpPr>
            <p:nvPr/>
          </p:nvSpPr>
          <p:spPr bwMode="auto">
            <a:xfrm>
              <a:off x="1225" y="2579"/>
              <a:ext cx="1217" cy="450"/>
            </a:xfrm>
            <a:prstGeom prst="rect">
              <a:avLst/>
            </a:prstGeom>
            <a:noFill/>
            <a:ln w="12700">
              <a:noFill/>
              <a:miter lim="800000"/>
              <a:headEnd/>
              <a:tailEnd/>
            </a:ln>
          </p:spPr>
          <p:txBody>
            <a:bodyPr lIns="0" tIns="0" rIns="0" bIns="0" anchor="ctr">
              <a:spAutoFit/>
            </a:bodyPr>
            <a:lstStyle/>
            <a:p>
              <a:pPr>
                <a:spcBef>
                  <a:spcPts val="850"/>
                </a:spcBef>
              </a:pPr>
              <a:r>
                <a:rPr lang="en-US" sz="800">
                  <a:latin typeface="Times" charset="0"/>
                  <a:cs typeface="Times" charset="0"/>
                  <a:sym typeface="Times" charset="0"/>
                </a:rPr>
                <a:t>Herbicide Sprayer, assembled</a:t>
              </a:r>
            </a:p>
            <a:p>
              <a:pPr>
                <a:spcBef>
                  <a:spcPts val="850"/>
                </a:spcBef>
              </a:pPr>
              <a:endParaRPr lang="en-US"/>
            </a:p>
          </p:txBody>
        </p:sp>
      </p:grpSp>
      <p:grpSp>
        <p:nvGrpSpPr>
          <p:cNvPr id="3075" name="Group 4"/>
          <p:cNvGrpSpPr>
            <a:grpSpLocks/>
          </p:cNvGrpSpPr>
          <p:nvPr/>
        </p:nvGrpSpPr>
        <p:grpSpPr bwMode="auto">
          <a:xfrm>
            <a:off x="2374900" y="3292475"/>
            <a:ext cx="2901950" cy="3838575"/>
            <a:chOff x="0" y="0"/>
            <a:chExt cx="2600" cy="3439"/>
          </a:xfrm>
        </p:grpSpPr>
        <p:pic>
          <p:nvPicPr>
            <p:cNvPr id="3087" name="Picture 5"/>
            <p:cNvPicPr>
              <a:picLocks noChangeAspect="1" noChangeArrowheads="1"/>
            </p:cNvPicPr>
            <p:nvPr/>
          </p:nvPicPr>
          <p:blipFill>
            <a:blip r:embed="rId4" cstate="print"/>
            <a:srcRect/>
            <a:stretch>
              <a:fillRect/>
            </a:stretch>
          </p:blipFill>
          <p:spPr bwMode="auto">
            <a:xfrm>
              <a:off x="0" y="0"/>
              <a:ext cx="2599" cy="3200"/>
            </a:xfrm>
            <a:prstGeom prst="rect">
              <a:avLst/>
            </a:prstGeom>
            <a:noFill/>
            <a:ln w="12700">
              <a:noFill/>
              <a:miter lim="800000"/>
              <a:headEnd/>
              <a:tailEnd/>
            </a:ln>
          </p:spPr>
        </p:pic>
        <p:sp>
          <p:nvSpPr>
            <p:cNvPr id="3088" name="Rectangle 6"/>
            <p:cNvSpPr>
              <a:spLocks/>
            </p:cNvSpPr>
            <p:nvPr/>
          </p:nvSpPr>
          <p:spPr bwMode="auto">
            <a:xfrm>
              <a:off x="1256" y="2989"/>
              <a:ext cx="1344" cy="450"/>
            </a:xfrm>
            <a:prstGeom prst="rect">
              <a:avLst/>
            </a:prstGeom>
            <a:noFill/>
            <a:ln w="12700">
              <a:noFill/>
              <a:miter lim="800000"/>
              <a:headEnd/>
              <a:tailEnd/>
            </a:ln>
          </p:spPr>
          <p:txBody>
            <a:bodyPr lIns="0" tIns="0" rIns="0" bIns="0" anchor="ctr">
              <a:spAutoFit/>
            </a:bodyPr>
            <a:lstStyle/>
            <a:p>
              <a:pPr>
                <a:spcBef>
                  <a:spcPts val="850"/>
                </a:spcBef>
              </a:pPr>
              <a:r>
                <a:rPr lang="en-US" sz="800">
                  <a:latin typeface="Times" charset="0"/>
                  <a:cs typeface="Times" charset="0"/>
                  <a:sym typeface="Times" charset="0"/>
                </a:rPr>
                <a:t>Herbicide Sprayer (Nozzle Fruit)</a:t>
              </a:r>
            </a:p>
            <a:p>
              <a:pPr>
                <a:spcBef>
                  <a:spcPts val="850"/>
                </a:spcBef>
              </a:pPr>
              <a:endParaRPr lang="en-US"/>
            </a:p>
          </p:txBody>
        </p:sp>
      </p:grpSp>
      <p:grpSp>
        <p:nvGrpSpPr>
          <p:cNvPr id="3076" name="Group 7"/>
          <p:cNvGrpSpPr>
            <a:grpSpLocks/>
          </p:cNvGrpSpPr>
          <p:nvPr/>
        </p:nvGrpSpPr>
        <p:grpSpPr bwMode="auto">
          <a:xfrm>
            <a:off x="17463" y="0"/>
            <a:ext cx="2497137" cy="3957638"/>
            <a:chOff x="0" y="0"/>
            <a:chExt cx="2237" cy="3545"/>
          </a:xfrm>
        </p:grpSpPr>
        <p:pic>
          <p:nvPicPr>
            <p:cNvPr id="3085" name="Picture 8"/>
            <p:cNvPicPr>
              <a:picLocks noChangeAspect="1" noChangeArrowheads="1"/>
            </p:cNvPicPr>
            <p:nvPr/>
          </p:nvPicPr>
          <p:blipFill>
            <a:blip r:embed="rId5" cstate="print"/>
            <a:srcRect/>
            <a:stretch>
              <a:fillRect/>
            </a:stretch>
          </p:blipFill>
          <p:spPr bwMode="auto">
            <a:xfrm>
              <a:off x="0" y="0"/>
              <a:ext cx="2237" cy="3200"/>
            </a:xfrm>
            <a:prstGeom prst="rect">
              <a:avLst/>
            </a:prstGeom>
            <a:noFill/>
            <a:ln w="12700">
              <a:noFill/>
              <a:miter lim="800000"/>
              <a:headEnd/>
              <a:tailEnd/>
            </a:ln>
          </p:spPr>
        </p:pic>
        <p:sp>
          <p:nvSpPr>
            <p:cNvPr id="3086" name="Rectangle 9"/>
            <p:cNvSpPr>
              <a:spLocks/>
            </p:cNvSpPr>
            <p:nvPr/>
          </p:nvSpPr>
          <p:spPr bwMode="auto">
            <a:xfrm>
              <a:off x="348" y="3095"/>
              <a:ext cx="719" cy="450"/>
            </a:xfrm>
            <a:prstGeom prst="rect">
              <a:avLst/>
            </a:prstGeom>
            <a:noFill/>
            <a:ln w="12700">
              <a:noFill/>
              <a:miter lim="800000"/>
              <a:headEnd/>
              <a:tailEnd/>
            </a:ln>
          </p:spPr>
          <p:txBody>
            <a:bodyPr lIns="0" tIns="0" rIns="0" bIns="0" anchor="ctr">
              <a:spAutoFit/>
            </a:bodyPr>
            <a:lstStyle/>
            <a:p>
              <a:pPr>
                <a:spcBef>
                  <a:spcPts val="850"/>
                </a:spcBef>
              </a:pPr>
              <a:r>
                <a:rPr lang="en-US" sz="800">
                  <a:solidFill>
                    <a:srgbClr val="000000"/>
                  </a:solidFill>
                  <a:latin typeface="Times" charset="0"/>
                  <a:cs typeface="Times" charset="0"/>
                  <a:sym typeface="Times" charset="0"/>
                </a:rPr>
                <a:t>Herbicide Gourd</a:t>
              </a:r>
            </a:p>
            <a:p>
              <a:pPr>
                <a:spcBef>
                  <a:spcPts val="850"/>
                </a:spcBef>
              </a:pPr>
              <a:endParaRPr lang="en-US">
                <a:solidFill>
                  <a:srgbClr val="000000"/>
                </a:solidFill>
              </a:endParaRPr>
            </a:p>
          </p:txBody>
        </p:sp>
      </p:grpSp>
      <p:grpSp>
        <p:nvGrpSpPr>
          <p:cNvPr id="3077" name="Group 13"/>
          <p:cNvGrpSpPr>
            <a:grpSpLocks/>
          </p:cNvGrpSpPr>
          <p:nvPr/>
        </p:nvGrpSpPr>
        <p:grpSpPr bwMode="auto">
          <a:xfrm>
            <a:off x="6503988" y="6350"/>
            <a:ext cx="2487612" cy="3951288"/>
            <a:chOff x="0" y="0"/>
            <a:chExt cx="2228" cy="3541"/>
          </a:xfrm>
        </p:grpSpPr>
        <p:pic>
          <p:nvPicPr>
            <p:cNvPr id="3083" name="Picture 14"/>
            <p:cNvPicPr>
              <a:picLocks noChangeAspect="1" noChangeArrowheads="1"/>
            </p:cNvPicPr>
            <p:nvPr/>
          </p:nvPicPr>
          <p:blipFill>
            <a:blip r:embed="rId6" cstate="print"/>
            <a:srcRect/>
            <a:stretch>
              <a:fillRect/>
            </a:stretch>
          </p:blipFill>
          <p:spPr bwMode="auto">
            <a:xfrm>
              <a:off x="0" y="0"/>
              <a:ext cx="2228" cy="3199"/>
            </a:xfrm>
            <a:prstGeom prst="rect">
              <a:avLst/>
            </a:prstGeom>
            <a:noFill/>
            <a:ln w="12700">
              <a:noFill/>
              <a:miter lim="800000"/>
              <a:headEnd/>
              <a:tailEnd/>
            </a:ln>
          </p:spPr>
        </p:pic>
        <p:sp>
          <p:nvSpPr>
            <p:cNvPr id="3084" name="Rectangle 15"/>
            <p:cNvSpPr>
              <a:spLocks/>
            </p:cNvSpPr>
            <p:nvPr/>
          </p:nvSpPr>
          <p:spPr bwMode="auto">
            <a:xfrm>
              <a:off x="250" y="3091"/>
              <a:ext cx="571" cy="450"/>
            </a:xfrm>
            <a:prstGeom prst="rect">
              <a:avLst/>
            </a:prstGeom>
            <a:noFill/>
            <a:ln w="12700">
              <a:noFill/>
              <a:miter lim="800000"/>
              <a:headEnd/>
              <a:tailEnd/>
            </a:ln>
          </p:spPr>
          <p:txBody>
            <a:bodyPr lIns="0" tIns="0" rIns="0" bIns="0" anchor="ctr">
              <a:spAutoFit/>
            </a:bodyPr>
            <a:lstStyle/>
            <a:p>
              <a:pPr>
                <a:spcBef>
                  <a:spcPts val="850"/>
                </a:spcBef>
              </a:pPr>
              <a:r>
                <a:rPr lang="en-US" sz="800">
                  <a:solidFill>
                    <a:srgbClr val="000000"/>
                  </a:solidFill>
                  <a:latin typeface="Times" charset="0"/>
                  <a:cs typeface="Times" charset="0"/>
                  <a:sym typeface="Times" charset="0"/>
                </a:rPr>
                <a:t>Handle Plant</a:t>
              </a:r>
            </a:p>
            <a:p>
              <a:pPr>
                <a:spcBef>
                  <a:spcPts val="850"/>
                </a:spcBef>
              </a:pPr>
              <a:endParaRPr lang="en-US">
                <a:solidFill>
                  <a:srgbClr val="000000"/>
                </a:solidFill>
              </a:endParaRPr>
            </a:p>
          </p:txBody>
        </p:sp>
      </p:grpSp>
      <p:grpSp>
        <p:nvGrpSpPr>
          <p:cNvPr id="3078" name="Group 16"/>
          <p:cNvGrpSpPr>
            <a:grpSpLocks/>
          </p:cNvGrpSpPr>
          <p:nvPr/>
        </p:nvGrpSpPr>
        <p:grpSpPr bwMode="auto">
          <a:xfrm>
            <a:off x="3016250" y="6350"/>
            <a:ext cx="2844800" cy="3951288"/>
            <a:chOff x="0" y="0"/>
            <a:chExt cx="2547" cy="3541"/>
          </a:xfrm>
        </p:grpSpPr>
        <p:pic>
          <p:nvPicPr>
            <p:cNvPr id="3081" name="Picture 17"/>
            <p:cNvPicPr>
              <a:picLocks noChangeAspect="1" noChangeArrowheads="1"/>
            </p:cNvPicPr>
            <p:nvPr/>
          </p:nvPicPr>
          <p:blipFill>
            <a:blip r:embed="rId7" cstate="print"/>
            <a:srcRect/>
            <a:stretch>
              <a:fillRect/>
            </a:stretch>
          </p:blipFill>
          <p:spPr bwMode="auto">
            <a:xfrm>
              <a:off x="0" y="0"/>
              <a:ext cx="2547" cy="3200"/>
            </a:xfrm>
            <a:prstGeom prst="rect">
              <a:avLst/>
            </a:prstGeom>
            <a:noFill/>
            <a:ln w="12700">
              <a:noFill/>
              <a:miter lim="800000"/>
              <a:headEnd/>
              <a:tailEnd/>
            </a:ln>
          </p:spPr>
        </p:pic>
        <p:sp>
          <p:nvSpPr>
            <p:cNvPr id="3082" name="Rectangle 18"/>
            <p:cNvSpPr>
              <a:spLocks/>
            </p:cNvSpPr>
            <p:nvPr/>
          </p:nvSpPr>
          <p:spPr bwMode="auto">
            <a:xfrm>
              <a:off x="432" y="3091"/>
              <a:ext cx="683" cy="450"/>
            </a:xfrm>
            <a:prstGeom prst="rect">
              <a:avLst/>
            </a:prstGeom>
            <a:noFill/>
            <a:ln w="12700">
              <a:noFill/>
              <a:miter lim="800000"/>
              <a:headEnd/>
              <a:tailEnd/>
            </a:ln>
          </p:spPr>
          <p:txBody>
            <a:bodyPr lIns="0" tIns="0" rIns="0" bIns="0" anchor="ctr">
              <a:spAutoFit/>
            </a:bodyPr>
            <a:lstStyle/>
            <a:p>
              <a:pPr>
                <a:spcBef>
                  <a:spcPts val="850"/>
                </a:spcBef>
              </a:pPr>
              <a:r>
                <a:rPr lang="en-US" sz="800">
                  <a:solidFill>
                    <a:srgbClr val="000000"/>
                  </a:solidFill>
                  <a:latin typeface="Times" charset="0"/>
                  <a:cs typeface="Times" charset="0"/>
                  <a:sym typeface="Times" charset="0"/>
                </a:rPr>
                <a:t>Connector Fruit</a:t>
              </a:r>
            </a:p>
            <a:p>
              <a:pPr>
                <a:spcBef>
                  <a:spcPts val="850"/>
                </a:spcBef>
              </a:pPr>
              <a:endParaRPr lang="en-US">
                <a:solidFill>
                  <a:srgbClr val="000000"/>
                </a:solidFill>
              </a:endParaRPr>
            </a:p>
          </p:txBody>
        </p:sp>
      </p:grpSp>
      <p:pic>
        <p:nvPicPr>
          <p:cNvPr id="3079" name="Picture 19"/>
          <p:cNvPicPr>
            <a:picLocks noChangeAspect="1" noChangeArrowheads="1"/>
          </p:cNvPicPr>
          <p:nvPr/>
        </p:nvPicPr>
        <p:blipFill>
          <a:blip r:embed="rId8" cstate="print"/>
          <a:srcRect/>
          <a:stretch>
            <a:fillRect/>
          </a:stretch>
        </p:blipFill>
        <p:spPr bwMode="auto">
          <a:xfrm>
            <a:off x="-26988" y="5187950"/>
            <a:ext cx="1982788" cy="1198563"/>
          </a:xfrm>
          <a:prstGeom prst="rect">
            <a:avLst/>
          </a:prstGeom>
          <a:noFill/>
          <a:ln w="12700">
            <a:noFill/>
            <a:miter lim="800000"/>
            <a:headEnd/>
            <a:tailEnd/>
          </a:ln>
        </p:spPr>
      </p:pic>
      <p:sp>
        <p:nvSpPr>
          <p:cNvPr id="3080" name="Rectangle 20"/>
          <p:cNvSpPr>
            <a:spLocks noChangeArrowheads="1"/>
          </p:cNvSpPr>
          <p:nvPr/>
        </p:nvSpPr>
        <p:spPr bwMode="auto">
          <a:xfrm>
            <a:off x="0" y="6245225"/>
            <a:ext cx="2554288" cy="523875"/>
          </a:xfrm>
          <a:prstGeom prst="rect">
            <a:avLst/>
          </a:prstGeom>
          <a:noFill/>
          <a:ln w="9525">
            <a:noFill/>
            <a:miter lim="800000"/>
            <a:headEnd/>
            <a:tailEnd/>
          </a:ln>
        </p:spPr>
        <p:txBody>
          <a:bodyPr wrap="none">
            <a:spAutoFit/>
          </a:bodyPr>
          <a:lstStyle/>
          <a:p>
            <a:r>
              <a:rPr lang="en-US" sz="1400">
                <a:hlinkClick r:id="rId9"/>
              </a:rPr>
              <a:t>http://www.daisyginsberg.com</a:t>
            </a:r>
            <a:endParaRPr lang="en-US" sz="1400"/>
          </a:p>
          <a:p>
            <a:r>
              <a:rPr lang="en-US" sz="1400"/>
              <a:t>From Drew Endy</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600201"/>
            <a:ext cx="7772400" cy="3048000"/>
          </a:xfrm>
        </p:spPr>
        <p:txBody>
          <a:bodyPr/>
          <a:lstStyle/>
          <a:p>
            <a:r>
              <a:rPr lang="en-US" dirty="0" smtClean="0">
                <a:solidFill>
                  <a:schemeClr val="bg1"/>
                </a:solidFill>
                <a:latin typeface="Rockwell Extra Bold" pitchFamily="18" charset="0"/>
                <a:ea typeface="+mn-ea"/>
                <a:cs typeface="Arial" charset="0"/>
              </a:rPr>
              <a:t>Sensing and Transduction</a:t>
            </a:r>
            <a:endParaRPr lang="en-US" dirty="0">
              <a:solidFill>
                <a:schemeClr val="bg1"/>
              </a:solidFill>
              <a:latin typeface="Rockwell Extra Bold" pitchFamily="18" charset="0"/>
              <a:ea typeface="+mn-ea"/>
              <a:cs typeface="Arial" charset="0"/>
            </a:endParaRPr>
          </a:p>
        </p:txBody>
      </p:sp>
    </p:spTree>
    <p:extLst>
      <p:ext uri="{BB962C8B-B14F-4D97-AF65-F5344CB8AC3E}">
        <p14:creationId xmlns:p14="http://schemas.microsoft.com/office/powerpoint/2010/main" val="16390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big picture</a:t>
            </a:r>
            <a:endParaRPr lang="en-US" sz="2800" i="1">
              <a:latin typeface="Rockwell Extra Bold" pitchFamily="18" charset="0"/>
            </a:endParaRPr>
          </a:p>
        </p:txBody>
      </p:sp>
      <p:sp>
        <p:nvSpPr>
          <p:cNvPr id="22531" name="Rectangle 9"/>
          <p:cNvSpPr>
            <a:spLocks noChangeArrowheads="1"/>
          </p:cNvSpPr>
          <p:nvPr/>
        </p:nvSpPr>
        <p:spPr bwMode="auto">
          <a:xfrm>
            <a:off x="1219200" y="914400"/>
            <a:ext cx="7391400" cy="5632311"/>
          </a:xfrm>
          <a:prstGeom prst="rect">
            <a:avLst/>
          </a:prstGeom>
          <a:noFill/>
          <a:ln w="9525">
            <a:noFill/>
            <a:miter lim="800000"/>
            <a:headEnd/>
            <a:tailEnd/>
          </a:ln>
        </p:spPr>
        <p:txBody>
          <a:bodyPr>
            <a:spAutoFit/>
          </a:bodyPr>
          <a:lstStyle/>
          <a:p>
            <a:pPr marL="457200" indent="-457200"/>
            <a:r>
              <a:rPr lang="en-US" sz="2400" dirty="0" smtClean="0">
                <a:solidFill>
                  <a:srgbClr val="262626"/>
                </a:solidFill>
                <a:latin typeface="Calibri" pitchFamily="34" charset="0"/>
              </a:rPr>
              <a:t>More </a:t>
            </a:r>
            <a:r>
              <a:rPr lang="en-US" sz="2400" dirty="0">
                <a:solidFill>
                  <a:srgbClr val="262626"/>
                </a:solidFill>
                <a:latin typeface="Calibri" pitchFamily="34" charset="0"/>
              </a:rPr>
              <a:t>happens at the post-translation level in eukaryotes than in prokaryotes</a:t>
            </a:r>
          </a:p>
          <a:p>
            <a:pPr marL="457200" indent="-457200"/>
            <a:endParaRPr lang="en-US" sz="2400" dirty="0">
              <a:solidFill>
                <a:srgbClr val="262626"/>
              </a:solidFill>
              <a:latin typeface="Calibri" pitchFamily="34" charset="0"/>
            </a:endParaRPr>
          </a:p>
          <a:p>
            <a:pPr marL="457200" indent="-457200"/>
            <a:r>
              <a:rPr lang="en-US" sz="2400" dirty="0">
                <a:solidFill>
                  <a:srgbClr val="262626"/>
                </a:solidFill>
                <a:latin typeface="Calibri" pitchFamily="34" charset="0"/>
              </a:rPr>
              <a:t>In prokaryotes, the integration of information tends to occur at the level of transcription initiation on complex promoters, transduced by signal-specific sensing </a:t>
            </a:r>
            <a:r>
              <a:rPr lang="en-US" sz="2400" dirty="0" err="1">
                <a:solidFill>
                  <a:srgbClr val="262626"/>
                </a:solidFill>
                <a:latin typeface="Calibri" pitchFamily="34" charset="0"/>
              </a:rPr>
              <a:t>apparatis</a:t>
            </a:r>
            <a:endParaRPr lang="en-US" sz="2400" dirty="0">
              <a:solidFill>
                <a:srgbClr val="262626"/>
              </a:solidFill>
              <a:latin typeface="Calibri" pitchFamily="34" charset="0"/>
            </a:endParaRPr>
          </a:p>
          <a:p>
            <a:pPr marL="457200" indent="-457200"/>
            <a:endParaRPr lang="en-US" sz="2400" dirty="0">
              <a:solidFill>
                <a:srgbClr val="262626"/>
              </a:solidFill>
              <a:latin typeface="Calibri" pitchFamily="34" charset="0"/>
            </a:endParaRPr>
          </a:p>
          <a:p>
            <a:pPr marL="457200" indent="-457200"/>
            <a:r>
              <a:rPr lang="en-US" sz="2400" dirty="0">
                <a:solidFill>
                  <a:srgbClr val="262626"/>
                </a:solidFill>
                <a:latin typeface="Calibri" pitchFamily="34" charset="0"/>
              </a:rPr>
              <a:t>In eukaryotes, the decision making happens through crosstalk of protein/protein interactions often via phosphorylation </a:t>
            </a:r>
            <a:r>
              <a:rPr lang="en-US" sz="2400" dirty="0" smtClean="0">
                <a:solidFill>
                  <a:srgbClr val="262626"/>
                </a:solidFill>
                <a:latin typeface="Calibri" pitchFamily="34" charset="0"/>
              </a:rPr>
              <a:t>changes</a:t>
            </a:r>
          </a:p>
          <a:p>
            <a:pPr marL="457200" indent="-457200"/>
            <a:endParaRPr lang="en-US" sz="2400" dirty="0">
              <a:solidFill>
                <a:srgbClr val="262626"/>
              </a:solidFill>
              <a:latin typeface="Calibri" pitchFamily="34" charset="0"/>
            </a:endParaRPr>
          </a:p>
          <a:p>
            <a:pPr marL="457200" indent="-457200"/>
            <a:r>
              <a:rPr lang="en-US" sz="2400" dirty="0">
                <a:solidFill>
                  <a:srgbClr val="262626"/>
                </a:solidFill>
                <a:latin typeface="Calibri" pitchFamily="34" charset="0"/>
              </a:rPr>
              <a:t>Signal transduction gets extremely complicated, understanding it a the primary focus of systems biology</a:t>
            </a:r>
            <a:endParaRPr lang="en-US" dirty="0">
              <a:solidFill>
                <a:srgbClr val="262626"/>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G proteins and GPCRs</a:t>
            </a:r>
            <a:endParaRPr lang="en-US" sz="2800" i="1">
              <a:latin typeface="Rockwell Extra Bold" pitchFamily="18" charset="0"/>
            </a:endParaRPr>
          </a:p>
        </p:txBody>
      </p:sp>
      <p:sp>
        <p:nvSpPr>
          <p:cNvPr id="245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pic>
        <p:nvPicPr>
          <p:cNvPr id="24580" name="Picture 6" descr="G-protein-coupled receptors and cancer"/>
          <p:cNvPicPr>
            <a:picLocks noChangeAspect="1" noChangeArrowheads="1"/>
          </p:cNvPicPr>
          <p:nvPr/>
        </p:nvPicPr>
        <p:blipFill>
          <a:blip r:embed="rId3" cstate="print"/>
          <a:srcRect/>
          <a:stretch>
            <a:fillRect/>
          </a:stretch>
        </p:blipFill>
        <p:spPr bwMode="auto">
          <a:xfrm>
            <a:off x="1066800" y="838200"/>
            <a:ext cx="7191375" cy="5781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G proteins and GPCRs</a:t>
            </a:r>
            <a:endParaRPr lang="en-US" sz="2800" i="1">
              <a:latin typeface="Rockwell Extra Bold" pitchFamily="18" charset="0"/>
            </a:endParaRPr>
          </a:p>
        </p:txBody>
      </p:sp>
      <p:sp>
        <p:nvSpPr>
          <p:cNvPr id="23555" name="Rectangle 9"/>
          <p:cNvSpPr>
            <a:spLocks noChangeArrowheads="1"/>
          </p:cNvSpPr>
          <p:nvPr/>
        </p:nvSpPr>
        <p:spPr bwMode="auto">
          <a:xfrm>
            <a:off x="685800" y="838200"/>
            <a:ext cx="8077200" cy="5632450"/>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smtClean="0">
                <a:solidFill>
                  <a:srgbClr val="262626"/>
                </a:solidFill>
                <a:latin typeface="Calibri" pitchFamily="34" charset="0"/>
              </a:rPr>
              <a:t>One major </a:t>
            </a:r>
            <a:r>
              <a:rPr lang="en-US" sz="2000" dirty="0">
                <a:solidFill>
                  <a:srgbClr val="262626"/>
                </a:solidFill>
                <a:latin typeface="Calibri" pitchFamily="34" charset="0"/>
              </a:rPr>
              <a:t>signal transduction route is the use of G-protein coupled receptors (GPCR)</a:t>
            </a:r>
          </a:p>
          <a:p>
            <a:pPr marL="457200" indent="-457200">
              <a:buFont typeface="Wingdings" pitchFamily="2" charset="2"/>
              <a:buChar char="§"/>
            </a:pPr>
            <a:r>
              <a:rPr lang="en-US" sz="2000" dirty="0">
                <a:solidFill>
                  <a:srgbClr val="262626"/>
                </a:solidFill>
                <a:latin typeface="Calibri" pitchFamily="34" charset="0"/>
              </a:rPr>
              <a:t>Used for things like smell</a:t>
            </a:r>
          </a:p>
          <a:p>
            <a:pPr marL="457200" indent="-457200">
              <a:buFont typeface="Wingdings" pitchFamily="2" charset="2"/>
              <a:buChar char="§"/>
            </a:pPr>
            <a:r>
              <a:rPr lang="en-US" sz="2000" dirty="0">
                <a:solidFill>
                  <a:srgbClr val="262626"/>
                </a:solidFill>
                <a:latin typeface="Calibri" pitchFamily="34" charset="0"/>
              </a:rPr>
              <a:t>The ligands for most GPCRs are unknown, but there are many of them</a:t>
            </a:r>
          </a:p>
          <a:p>
            <a:pPr marL="457200" indent="-457200">
              <a:buFont typeface="Wingdings" pitchFamily="2" charset="2"/>
              <a:buChar char="§"/>
            </a:pPr>
            <a:r>
              <a:rPr lang="en-US" sz="2000" dirty="0">
                <a:solidFill>
                  <a:srgbClr val="262626"/>
                </a:solidFill>
                <a:latin typeface="Calibri" pitchFamily="34" charset="0"/>
              </a:rPr>
              <a:t>G proteins bind and hydrolyze GTP upon </a:t>
            </a:r>
            <a:r>
              <a:rPr lang="en-US" sz="2000" dirty="0" smtClean="0">
                <a:solidFill>
                  <a:srgbClr val="262626"/>
                </a:solidFill>
                <a:latin typeface="Calibri" pitchFamily="34" charset="0"/>
              </a:rPr>
              <a:t>activation</a:t>
            </a:r>
            <a:endParaRPr lang="en-US" sz="2000" dirty="0">
              <a:solidFill>
                <a:srgbClr val="262626"/>
              </a:solidFill>
              <a:latin typeface="Calibri" pitchFamily="34" charset="0"/>
            </a:endParaRPr>
          </a:p>
          <a:p>
            <a:pPr marL="914400" lvl="1" indent="-457200">
              <a:buFont typeface="Wingdings" pitchFamily="2" charset="2"/>
              <a:buChar char="§"/>
            </a:pPr>
            <a:r>
              <a:rPr lang="en-US" sz="2000" dirty="0" err="1">
                <a:solidFill>
                  <a:srgbClr val="262626"/>
                </a:solidFill>
                <a:latin typeface="Calibri" pitchFamily="34" charset="0"/>
              </a:rPr>
              <a:t>Heterotrimeric</a:t>
            </a:r>
            <a:r>
              <a:rPr lang="en-US" sz="2000" dirty="0">
                <a:solidFill>
                  <a:srgbClr val="262626"/>
                </a:solidFill>
                <a:latin typeface="Calibri" pitchFamily="34" charset="0"/>
              </a:rPr>
              <a:t> G proteins are made up of alpha (α), beta (β), and gamma (γ) subunits and are the ones that work with GPCRs</a:t>
            </a:r>
          </a:p>
          <a:p>
            <a:pPr marL="914400" lvl="1" indent="-457200">
              <a:buFont typeface="Wingdings" pitchFamily="2" charset="2"/>
              <a:buChar char="§"/>
            </a:pPr>
            <a:r>
              <a:rPr lang="en-US" sz="2000" dirty="0">
                <a:solidFill>
                  <a:srgbClr val="262626"/>
                </a:solidFill>
                <a:latin typeface="Calibri" pitchFamily="34" charset="0"/>
              </a:rPr>
              <a:t>Small </a:t>
            </a:r>
            <a:r>
              <a:rPr lang="en-US" sz="2000" dirty="0" err="1">
                <a:solidFill>
                  <a:srgbClr val="262626"/>
                </a:solidFill>
                <a:latin typeface="Calibri" pitchFamily="34" charset="0"/>
              </a:rPr>
              <a:t>Ras</a:t>
            </a:r>
            <a:r>
              <a:rPr lang="en-US" sz="2000" dirty="0">
                <a:solidFill>
                  <a:srgbClr val="262626"/>
                </a:solidFill>
                <a:latin typeface="Calibri" pitchFamily="34" charset="0"/>
              </a:rPr>
              <a:t>-superfamily </a:t>
            </a:r>
            <a:r>
              <a:rPr lang="en-US" sz="2000" dirty="0" err="1">
                <a:solidFill>
                  <a:srgbClr val="262626"/>
                </a:solidFill>
                <a:latin typeface="Calibri" pitchFamily="34" charset="0"/>
              </a:rPr>
              <a:t>GTPases</a:t>
            </a:r>
            <a:r>
              <a:rPr lang="en-US" sz="2000" dirty="0">
                <a:solidFill>
                  <a:srgbClr val="262626"/>
                </a:solidFill>
                <a:latin typeface="Calibri" pitchFamily="34" charset="0"/>
              </a:rPr>
              <a:t> are single subunit, they are the ones that show up in the tyrosine kinase/MAPK pathways</a:t>
            </a:r>
          </a:p>
          <a:p>
            <a:pPr marL="457200" indent="-457200">
              <a:buFont typeface="Wingdings" pitchFamily="2" charset="2"/>
              <a:buChar char="§"/>
            </a:pPr>
            <a:r>
              <a:rPr lang="en-US" sz="2000" dirty="0">
                <a:solidFill>
                  <a:srgbClr val="262626"/>
                </a:solidFill>
                <a:latin typeface="Calibri" pitchFamily="34" charset="0"/>
              </a:rPr>
              <a:t>Guanine nucleotide exchange factors (GEF) </a:t>
            </a:r>
            <a:r>
              <a:rPr lang="en-US" sz="2000" dirty="0" err="1">
                <a:solidFill>
                  <a:srgbClr val="262626"/>
                </a:solidFill>
                <a:latin typeface="Calibri" pitchFamily="34" charset="0"/>
              </a:rPr>
              <a:t>echange</a:t>
            </a:r>
            <a:r>
              <a:rPr lang="en-US" sz="2000" dirty="0">
                <a:solidFill>
                  <a:srgbClr val="262626"/>
                </a:solidFill>
                <a:latin typeface="Calibri" pitchFamily="34" charset="0"/>
              </a:rPr>
              <a:t> out GDP reloading GTP, is a distinct protein for the </a:t>
            </a:r>
            <a:r>
              <a:rPr lang="en-US" sz="2000" dirty="0" err="1">
                <a:solidFill>
                  <a:srgbClr val="262626"/>
                </a:solidFill>
                <a:latin typeface="Calibri" pitchFamily="34" charset="0"/>
              </a:rPr>
              <a:t>Ras</a:t>
            </a:r>
            <a:r>
              <a:rPr lang="en-US" sz="2000" dirty="0">
                <a:solidFill>
                  <a:srgbClr val="262626"/>
                </a:solidFill>
                <a:latin typeface="Calibri" pitchFamily="34" charset="0"/>
              </a:rPr>
              <a:t>-type</a:t>
            </a:r>
          </a:p>
          <a:p>
            <a:pPr marL="457200" indent="-457200">
              <a:buFont typeface="Wingdings" pitchFamily="2" charset="2"/>
              <a:buChar char="§"/>
            </a:pPr>
            <a:r>
              <a:rPr lang="en-US" sz="2000" dirty="0">
                <a:solidFill>
                  <a:srgbClr val="262626"/>
                </a:solidFill>
                <a:latin typeface="Calibri" pitchFamily="34" charset="0"/>
              </a:rPr>
              <a:t>The GPCR is the GEF for the </a:t>
            </a:r>
            <a:r>
              <a:rPr lang="en-US" sz="2000" dirty="0" err="1">
                <a:solidFill>
                  <a:srgbClr val="262626"/>
                </a:solidFill>
                <a:latin typeface="Calibri" pitchFamily="34" charset="0"/>
              </a:rPr>
              <a:t>heterotrimeric</a:t>
            </a:r>
            <a:r>
              <a:rPr lang="en-US" sz="2000" dirty="0">
                <a:solidFill>
                  <a:srgbClr val="262626"/>
                </a:solidFill>
                <a:latin typeface="Calibri" pitchFamily="34" charset="0"/>
              </a:rPr>
              <a:t> type, is the mode of communicating receptor activation, results in dissociation of alpha subunit</a:t>
            </a:r>
          </a:p>
          <a:p>
            <a:pPr marL="457200" indent="-457200">
              <a:buFont typeface="Wingdings" pitchFamily="2" charset="2"/>
              <a:buChar char="§"/>
            </a:pPr>
            <a:r>
              <a:rPr lang="en-US" sz="2000" dirty="0">
                <a:solidFill>
                  <a:srgbClr val="262626"/>
                </a:solidFill>
                <a:latin typeface="Calibri" pitchFamily="34" charset="0"/>
              </a:rPr>
              <a:t>The alpha subunit eventually hydrolyzes the GDP and returns to the </a:t>
            </a:r>
            <a:r>
              <a:rPr lang="el-GR" sz="2000" dirty="0">
                <a:solidFill>
                  <a:srgbClr val="262626"/>
                </a:solidFill>
                <a:latin typeface="Calibri" pitchFamily="34" charset="0"/>
              </a:rPr>
              <a:t>βγ</a:t>
            </a:r>
            <a:r>
              <a:rPr lang="en-US" sz="2000" dirty="0">
                <a:solidFill>
                  <a:srgbClr val="262626"/>
                </a:solidFill>
                <a:latin typeface="Calibri" pitchFamily="34" charset="0"/>
              </a:rPr>
              <a:t> complex</a:t>
            </a:r>
          </a:p>
          <a:p>
            <a:pPr marL="457200" indent="-457200">
              <a:buFont typeface="Wingdings" pitchFamily="2" charset="2"/>
              <a:buChar char="§"/>
            </a:pPr>
            <a:r>
              <a:rPr lang="en-US" sz="2000" dirty="0" err="1">
                <a:solidFill>
                  <a:srgbClr val="262626"/>
                </a:solidFill>
                <a:latin typeface="Calibri" pitchFamily="34" charset="0"/>
              </a:rPr>
              <a:t>GTPase</a:t>
            </a:r>
            <a:r>
              <a:rPr lang="en-US" sz="2000" dirty="0">
                <a:solidFill>
                  <a:srgbClr val="262626"/>
                </a:solidFill>
                <a:latin typeface="Calibri" pitchFamily="34" charset="0"/>
              </a:rPr>
              <a:t>-activating proteins (GAP) can deactivate G proteins by inducing hydrolysis of the GTP</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7"/>
          <p:cNvPicPr>
            <a:picLocks noChangeAspect="1" noChangeArrowheads="1"/>
          </p:cNvPicPr>
          <p:nvPr/>
        </p:nvPicPr>
        <p:blipFill>
          <a:blip r:embed="rId4" cstate="print"/>
          <a:srcRect/>
          <a:stretch>
            <a:fillRect/>
          </a:stretch>
        </p:blipFill>
        <p:spPr bwMode="auto">
          <a:xfrm>
            <a:off x="4206875" y="228600"/>
            <a:ext cx="4651375" cy="6172200"/>
          </a:xfrm>
          <a:prstGeom prst="rect">
            <a:avLst/>
          </a:prstGeom>
          <a:noFill/>
          <a:ln w="9525">
            <a:noFill/>
            <a:miter lim="800000"/>
            <a:headEnd/>
            <a:tailEnd/>
          </a:ln>
        </p:spPr>
      </p:pic>
      <p:sp>
        <p:nvSpPr>
          <p:cNvPr id="25603"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Signal Transduction</a:t>
            </a:r>
            <a:endParaRPr lang="en-US" sz="2800" i="1">
              <a:latin typeface="Rockwell Extra Bold" pitchFamily="18" charset="0"/>
            </a:endParaRPr>
          </a:p>
        </p:txBody>
      </p:sp>
      <p:sp>
        <p:nvSpPr>
          <p:cNvPr id="2560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25605" name="Rectangle 9"/>
          <p:cNvSpPr>
            <a:spLocks noChangeArrowheads="1"/>
          </p:cNvSpPr>
          <p:nvPr/>
        </p:nvSpPr>
        <p:spPr bwMode="auto">
          <a:xfrm>
            <a:off x="685800" y="990600"/>
            <a:ext cx="3657600" cy="2585323"/>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smtClean="0">
                <a:solidFill>
                  <a:srgbClr val="262626"/>
                </a:solidFill>
                <a:latin typeface="Calibri" pitchFamily="34" charset="0"/>
              </a:rPr>
              <a:t>Eukaryotes </a:t>
            </a:r>
            <a:r>
              <a:rPr lang="en-US" dirty="0">
                <a:solidFill>
                  <a:srgbClr val="262626"/>
                </a:solidFill>
                <a:latin typeface="Calibri" pitchFamily="34" charset="0"/>
              </a:rPr>
              <a:t>use serine/threonine/tyrosine kinases, more elaborate relays</a:t>
            </a:r>
          </a:p>
          <a:p>
            <a:pPr marL="457200" indent="-457200">
              <a:buFont typeface="Wingdings" pitchFamily="2" charset="2"/>
              <a:buChar char="§"/>
            </a:pPr>
            <a:r>
              <a:rPr lang="en-US" dirty="0">
                <a:solidFill>
                  <a:srgbClr val="262626"/>
                </a:solidFill>
                <a:latin typeface="Calibri" pitchFamily="34" charset="0"/>
              </a:rPr>
              <a:t>The tyrosine kinase receptor </a:t>
            </a:r>
            <a:r>
              <a:rPr lang="en-US" dirty="0">
                <a:solidFill>
                  <a:srgbClr val="262626"/>
                </a:solidFill>
                <a:latin typeface="Calibri" pitchFamily="34" charset="0"/>
                <a:sym typeface="Wingdings" pitchFamily="2" charset="2"/>
              </a:rPr>
              <a:t> G protein  MAP (serine/threonine ) kinase cascade  transcription regulation is a very common motif</a:t>
            </a:r>
          </a:p>
        </p:txBody>
      </p:sp>
      <p:sp>
        <p:nvSpPr>
          <p:cNvPr id="25606" name="Rectangle 9"/>
          <p:cNvSpPr>
            <a:spLocks noChangeArrowheads="1"/>
          </p:cNvSpPr>
          <p:nvPr/>
        </p:nvSpPr>
        <p:spPr bwMode="auto">
          <a:xfrm>
            <a:off x="685800" y="4343400"/>
            <a:ext cx="5334000" cy="2308225"/>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MAPK is not a specific protein, it’s a family of proteins</a:t>
            </a:r>
          </a:p>
          <a:p>
            <a:pPr marL="457200" indent="-457200">
              <a:buFont typeface="Wingdings" pitchFamily="2" charset="2"/>
              <a:buChar char="§"/>
            </a:pPr>
            <a:r>
              <a:rPr lang="en-US" dirty="0">
                <a:solidFill>
                  <a:srgbClr val="262626"/>
                </a:solidFill>
                <a:latin typeface="Calibri" pitchFamily="34" charset="0"/>
              </a:rPr>
              <a:t>Some specifically named MAPK’s are also classes of proteins</a:t>
            </a:r>
          </a:p>
          <a:p>
            <a:pPr marL="457200" indent="-457200">
              <a:buFont typeface="Wingdings" pitchFamily="2" charset="2"/>
              <a:buChar char="§"/>
            </a:pPr>
            <a:r>
              <a:rPr lang="en-US" dirty="0">
                <a:solidFill>
                  <a:srgbClr val="262626"/>
                </a:solidFill>
                <a:latin typeface="Calibri" pitchFamily="34" charset="0"/>
              </a:rPr>
              <a:t>Many of them operate in a single cell</a:t>
            </a:r>
          </a:p>
          <a:p>
            <a:pPr marL="457200" indent="-457200">
              <a:buFont typeface="Wingdings" pitchFamily="2" charset="2"/>
              <a:buChar char="§"/>
            </a:pPr>
            <a:r>
              <a:rPr lang="en-US" dirty="0">
                <a:solidFill>
                  <a:srgbClr val="262626"/>
                </a:solidFill>
                <a:latin typeface="Calibri" pitchFamily="34" charset="0"/>
              </a:rPr>
              <a:t>There is extensive cross-talk between them</a:t>
            </a:r>
          </a:p>
          <a:p>
            <a:pPr marL="457200" indent="-457200">
              <a:buFont typeface="Wingdings" pitchFamily="2" charset="2"/>
              <a:buChar char="§"/>
            </a:pPr>
            <a:r>
              <a:rPr lang="en-US" dirty="0">
                <a:solidFill>
                  <a:srgbClr val="262626"/>
                </a:solidFill>
                <a:latin typeface="Calibri" pitchFamily="34" charset="0"/>
              </a:rPr>
              <a:t>They are often described in papers as a class without distinguishing specific kinases</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Focal Adhesion Tyrosine Kinase (FAK)</a:t>
            </a:r>
            <a:endParaRPr lang="en-US" sz="2800" i="1">
              <a:latin typeface="Rockwell Extra Bold" pitchFamily="18" charset="0"/>
            </a:endParaRPr>
          </a:p>
        </p:txBody>
      </p:sp>
      <p:sp>
        <p:nvSpPr>
          <p:cNvPr id="2662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pic>
        <p:nvPicPr>
          <p:cNvPr id="26628" name="Picture 5"/>
          <p:cNvPicPr>
            <a:picLocks noChangeAspect="1" noChangeArrowheads="1"/>
          </p:cNvPicPr>
          <p:nvPr/>
        </p:nvPicPr>
        <p:blipFill>
          <a:blip r:embed="rId3" cstate="print"/>
          <a:srcRect/>
          <a:stretch>
            <a:fillRect/>
          </a:stretch>
        </p:blipFill>
        <p:spPr bwMode="auto">
          <a:xfrm>
            <a:off x="1752600" y="838200"/>
            <a:ext cx="5891213" cy="57975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Apoptosis</a:t>
            </a:r>
            <a:endParaRPr lang="en-US" sz="2800" i="1">
              <a:latin typeface="Rockwell Extra Bold" pitchFamily="18" charset="0"/>
            </a:endParaRPr>
          </a:p>
        </p:txBody>
      </p:sp>
      <p:sp>
        <p:nvSpPr>
          <p:cNvPr id="276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27652" name="Rectangle 9"/>
          <p:cNvSpPr>
            <a:spLocks noChangeArrowheads="1"/>
          </p:cNvSpPr>
          <p:nvPr/>
        </p:nvSpPr>
        <p:spPr bwMode="auto">
          <a:xfrm>
            <a:off x="685800" y="990600"/>
            <a:ext cx="7620000" cy="5078413"/>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Many signal transduction cascades are coupled to the apoptosis machinery</a:t>
            </a:r>
          </a:p>
          <a:p>
            <a:pPr marL="457200" indent="-457200">
              <a:buFont typeface="Wingdings" pitchFamily="2" charset="2"/>
              <a:buChar char="§"/>
            </a:pPr>
            <a:r>
              <a:rPr lang="en-US" dirty="0">
                <a:solidFill>
                  <a:srgbClr val="262626"/>
                </a:solidFill>
                <a:latin typeface="Calibri" pitchFamily="34" charset="0"/>
              </a:rPr>
              <a:t>Not under transcriptional control, is all phosphorylation and </a:t>
            </a:r>
            <a:r>
              <a:rPr lang="en-US" dirty="0" err="1">
                <a:solidFill>
                  <a:srgbClr val="262626"/>
                </a:solidFill>
                <a:latin typeface="Calibri" pitchFamily="34" charset="0"/>
              </a:rPr>
              <a:t>proteolytic</a:t>
            </a:r>
            <a:r>
              <a:rPr lang="en-US" dirty="0">
                <a:solidFill>
                  <a:srgbClr val="262626"/>
                </a:solidFill>
                <a:latin typeface="Calibri" pitchFamily="34" charset="0"/>
              </a:rPr>
              <a:t> cleavage mechanisms</a:t>
            </a:r>
          </a:p>
          <a:p>
            <a:pPr marL="457200" indent="-457200">
              <a:buFont typeface="Wingdings" pitchFamily="2" charset="2"/>
              <a:buChar char="§"/>
            </a:pPr>
            <a:r>
              <a:rPr lang="en-US" dirty="0">
                <a:solidFill>
                  <a:srgbClr val="262626"/>
                </a:solidFill>
                <a:latin typeface="Calibri" pitchFamily="34" charset="0"/>
              </a:rPr>
              <a:t>Major players are the </a:t>
            </a:r>
            <a:r>
              <a:rPr lang="en-US" dirty="0" err="1">
                <a:solidFill>
                  <a:srgbClr val="262626"/>
                </a:solidFill>
                <a:latin typeface="Calibri" pitchFamily="34" charset="0"/>
              </a:rPr>
              <a:t>caspases</a:t>
            </a:r>
            <a:r>
              <a:rPr lang="en-US" dirty="0">
                <a:solidFill>
                  <a:srgbClr val="262626"/>
                </a:solidFill>
                <a:latin typeface="Calibri" pitchFamily="34" charset="0"/>
              </a:rPr>
              <a:t>, which are cysteine proteases</a:t>
            </a:r>
          </a:p>
          <a:p>
            <a:pPr marL="457200" indent="-457200">
              <a:buFont typeface="Wingdings" pitchFamily="2" charset="2"/>
              <a:buChar char="§"/>
            </a:pPr>
            <a:r>
              <a:rPr lang="en-US" dirty="0">
                <a:solidFill>
                  <a:srgbClr val="262626"/>
                </a:solidFill>
                <a:latin typeface="Calibri" pitchFamily="34" charset="0"/>
              </a:rPr>
              <a:t>There are at least 11 </a:t>
            </a:r>
            <a:r>
              <a:rPr lang="en-US" dirty="0" err="1">
                <a:solidFill>
                  <a:srgbClr val="262626"/>
                </a:solidFill>
                <a:latin typeface="Calibri" pitchFamily="34" charset="0"/>
              </a:rPr>
              <a:t>capases</a:t>
            </a:r>
            <a:r>
              <a:rPr lang="en-US" dirty="0">
                <a:solidFill>
                  <a:srgbClr val="262626"/>
                </a:solidFill>
                <a:latin typeface="Calibri" pitchFamily="34" charset="0"/>
              </a:rPr>
              <a:t> in humans, there is a cascade of activation where they activate each other by cleaving them</a:t>
            </a:r>
          </a:p>
          <a:p>
            <a:pPr marL="457200" indent="-457200">
              <a:buFont typeface="Wingdings" pitchFamily="2" charset="2"/>
              <a:buChar char="§"/>
            </a:pPr>
            <a:r>
              <a:rPr lang="en-US" dirty="0">
                <a:solidFill>
                  <a:srgbClr val="262626"/>
                </a:solidFill>
                <a:latin typeface="Calibri" pitchFamily="34" charset="0"/>
              </a:rPr>
              <a:t>Mitochondria play a major role as well, releasing cytochrome C to the cytoplasm is a major event inducing apoptosis</a:t>
            </a:r>
          </a:p>
          <a:p>
            <a:pPr marL="457200" indent="-457200">
              <a:buFont typeface="Wingdings" pitchFamily="2" charset="2"/>
              <a:buChar char="§"/>
            </a:pPr>
            <a:r>
              <a:rPr lang="en-US" dirty="0">
                <a:solidFill>
                  <a:srgbClr val="262626"/>
                </a:solidFill>
                <a:latin typeface="Calibri" pitchFamily="34" charset="0"/>
              </a:rPr>
              <a:t>Basically everything in the cell gets efficiently torn up at the end of it including DNA fragmentation, breakdown of the nucleus, inactivation of DNA repair enzymes</a:t>
            </a:r>
          </a:p>
          <a:p>
            <a:pPr marL="457200" indent="-457200">
              <a:buFont typeface="Wingdings" pitchFamily="2" charset="2"/>
              <a:buChar char="§"/>
            </a:pPr>
            <a:r>
              <a:rPr lang="en-US" dirty="0">
                <a:solidFill>
                  <a:srgbClr val="262626"/>
                </a:solidFill>
                <a:latin typeface="Calibri" pitchFamily="34" charset="0"/>
              </a:rPr>
              <a:t>Cell is eventually reduced to multiple vacuoles that get consumed by macrophages (in animals)</a:t>
            </a:r>
          </a:p>
          <a:p>
            <a:pPr marL="457200" indent="-457200">
              <a:buFont typeface="Wingdings" pitchFamily="2" charset="2"/>
              <a:buChar char="§"/>
            </a:pPr>
            <a:r>
              <a:rPr lang="en-US" dirty="0">
                <a:solidFill>
                  <a:srgbClr val="262626"/>
                </a:solidFill>
                <a:latin typeface="Calibri" pitchFamily="34" charset="0"/>
              </a:rPr>
              <a:t>Very important in development, such as dividing your fingers from one another</a:t>
            </a:r>
          </a:p>
          <a:p>
            <a:pPr marL="457200" indent="-457200">
              <a:buFont typeface="Wingdings" pitchFamily="2" charset="2"/>
              <a:buChar char="§"/>
            </a:pPr>
            <a:r>
              <a:rPr lang="en-US" dirty="0">
                <a:solidFill>
                  <a:srgbClr val="262626"/>
                </a:solidFill>
                <a:latin typeface="Calibri" pitchFamily="34" charset="0"/>
              </a:rPr>
              <a:t>Important in the immune system too, things like killing off self-reactive antibody-producing B cells</a:t>
            </a:r>
          </a:p>
          <a:p>
            <a:pPr marL="457200" indent="-457200">
              <a:buFont typeface="Wingdings" pitchFamily="2" charset="2"/>
              <a:buChar char="§"/>
            </a:pPr>
            <a:r>
              <a:rPr lang="en-US" dirty="0">
                <a:solidFill>
                  <a:srgbClr val="262626"/>
                </a:solidFill>
                <a:latin typeface="Calibri" pitchFamily="34" charset="0"/>
              </a:rPr>
              <a:t>Plants do it too</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6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cellsignal.com/reference/pathway/images/Apoptosis_Overview.jpg"/>
          <p:cNvPicPr>
            <a:picLocks noChangeAspect="1" noChangeArrowheads="1"/>
          </p:cNvPicPr>
          <p:nvPr/>
        </p:nvPicPr>
        <p:blipFill>
          <a:blip r:embed="rId3" cstate="print"/>
          <a:srcRect/>
          <a:stretch>
            <a:fillRect/>
          </a:stretch>
        </p:blipFill>
        <p:spPr bwMode="auto">
          <a:xfrm>
            <a:off x="1524000" y="504825"/>
            <a:ext cx="6667500" cy="6353175"/>
          </a:xfrm>
          <a:prstGeom prst="rect">
            <a:avLst/>
          </a:prstGeom>
          <a:noFill/>
          <a:ln w="9525">
            <a:noFill/>
            <a:miter lim="800000"/>
            <a:headEnd/>
            <a:tailEnd/>
          </a:ln>
        </p:spPr>
      </p:pic>
      <p:sp>
        <p:nvSpPr>
          <p:cNvPr id="28675"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Apoptosis</a:t>
            </a:r>
            <a:endParaRPr lang="en-US" sz="2800" i="1">
              <a:latin typeface="Rockwell Extra Bold"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Eukaryote-only chassis properties</a:t>
            </a:r>
            <a:endParaRPr lang="en-US" sz="2800" i="1">
              <a:latin typeface="Rockwell Extra Bold" pitchFamily="18" charset="0"/>
            </a:endParaRPr>
          </a:p>
        </p:txBody>
      </p:sp>
      <p:sp>
        <p:nvSpPr>
          <p:cNvPr id="4099" name="Rectangle 9"/>
          <p:cNvSpPr>
            <a:spLocks noChangeArrowheads="1"/>
          </p:cNvSpPr>
          <p:nvPr/>
        </p:nvSpPr>
        <p:spPr bwMode="auto">
          <a:xfrm>
            <a:off x="685800" y="838200"/>
            <a:ext cx="8077200" cy="5632311"/>
          </a:xfrm>
          <a:prstGeom prst="rect">
            <a:avLst/>
          </a:prstGeom>
          <a:noFill/>
          <a:ln w="9525">
            <a:noFill/>
            <a:miter lim="800000"/>
            <a:headEnd/>
            <a:tailEnd/>
          </a:ln>
        </p:spPr>
        <p:txBody>
          <a:bodyPr>
            <a:spAutoFit/>
          </a:bodyPr>
          <a:lstStyle/>
          <a:p>
            <a:pPr marL="457200" indent="-457200"/>
            <a:r>
              <a:rPr lang="en-US" i="1" dirty="0">
                <a:solidFill>
                  <a:srgbClr val="0070C0"/>
                </a:solidFill>
                <a:latin typeface="Calibri" pitchFamily="34" charset="0"/>
              </a:rPr>
              <a:t>Plants and animals (metazoans), some aspects true of Yeast (fungi), protozoans, and </a:t>
            </a:r>
            <a:r>
              <a:rPr lang="en-US" i="1" dirty="0" err="1">
                <a:solidFill>
                  <a:srgbClr val="0070C0"/>
                </a:solidFill>
                <a:latin typeface="Calibri" pitchFamily="34" charset="0"/>
              </a:rPr>
              <a:t>archaea</a:t>
            </a:r>
            <a:r>
              <a:rPr lang="en-US" i="1" dirty="0">
                <a:solidFill>
                  <a:srgbClr val="0070C0"/>
                </a:solidFill>
                <a:latin typeface="Calibri" pitchFamily="34" charset="0"/>
              </a:rPr>
              <a:t> as well, but those organisms are their own story</a:t>
            </a:r>
            <a:endParaRPr lang="en-US" b="1" i="1" dirty="0">
              <a:solidFill>
                <a:srgbClr val="262626"/>
              </a:solidFill>
              <a:latin typeface="Calibri" pitchFamily="34" charset="0"/>
            </a:endParaRPr>
          </a:p>
          <a:p>
            <a:pPr marL="457200" indent="-457200"/>
            <a:r>
              <a:rPr lang="en-US" b="1" dirty="0">
                <a:solidFill>
                  <a:srgbClr val="262626"/>
                </a:solidFill>
                <a:latin typeface="Calibri" pitchFamily="34" charset="0"/>
              </a:rPr>
              <a:t>Differences in cell biology</a:t>
            </a:r>
          </a:p>
          <a:p>
            <a:pPr marL="457200" indent="-457200">
              <a:buFont typeface="Wingdings" pitchFamily="2" charset="2"/>
              <a:buChar char="§"/>
            </a:pPr>
            <a:r>
              <a:rPr lang="en-US" dirty="0">
                <a:solidFill>
                  <a:srgbClr val="262626"/>
                </a:solidFill>
                <a:latin typeface="Calibri" pitchFamily="34" charset="0"/>
              </a:rPr>
              <a:t>Many organelles</a:t>
            </a:r>
          </a:p>
          <a:p>
            <a:pPr marL="457200" indent="-457200">
              <a:buFont typeface="Wingdings" pitchFamily="2" charset="2"/>
              <a:buChar char="§"/>
            </a:pPr>
            <a:r>
              <a:rPr lang="en-US" dirty="0" smtClean="0">
                <a:solidFill>
                  <a:srgbClr val="262626"/>
                </a:solidFill>
                <a:latin typeface="Calibri" pitchFamily="34" charset="0"/>
              </a:rPr>
              <a:t>Actin/Microtubule </a:t>
            </a:r>
            <a:r>
              <a:rPr lang="en-US" dirty="0">
                <a:solidFill>
                  <a:srgbClr val="262626"/>
                </a:solidFill>
                <a:latin typeface="Calibri" pitchFamily="34" charset="0"/>
              </a:rPr>
              <a:t>cytoskeletons (in metazoans) – allows for adaptive morphological changes</a:t>
            </a:r>
          </a:p>
          <a:p>
            <a:pPr marL="457200" indent="-457200">
              <a:buFont typeface="Wingdings" pitchFamily="2" charset="2"/>
              <a:buChar char="§"/>
            </a:pPr>
            <a:r>
              <a:rPr lang="en-US" dirty="0">
                <a:solidFill>
                  <a:srgbClr val="262626"/>
                </a:solidFill>
                <a:latin typeface="Calibri" pitchFamily="34" charset="0"/>
              </a:rPr>
              <a:t>G0 state</a:t>
            </a:r>
          </a:p>
          <a:p>
            <a:pPr marL="457200" indent="-457200">
              <a:buFont typeface="Wingdings" pitchFamily="2" charset="2"/>
              <a:buChar char="§"/>
            </a:pPr>
            <a:r>
              <a:rPr lang="en-US" dirty="0">
                <a:solidFill>
                  <a:srgbClr val="262626"/>
                </a:solidFill>
                <a:latin typeface="Calibri" pitchFamily="34" charset="0"/>
              </a:rPr>
              <a:t>Gap junctions – allows nutrients to flow between cells in multicellular organisms</a:t>
            </a:r>
          </a:p>
          <a:p>
            <a:pPr marL="457200" indent="-457200">
              <a:buFont typeface="Wingdings" pitchFamily="2" charset="2"/>
              <a:buChar char="§"/>
            </a:pPr>
            <a:r>
              <a:rPr lang="en-US" dirty="0">
                <a:solidFill>
                  <a:srgbClr val="262626"/>
                </a:solidFill>
                <a:latin typeface="Calibri" pitchFamily="34" charset="0"/>
              </a:rPr>
              <a:t>Apoptosis – cells cleanly kill themselves</a:t>
            </a:r>
          </a:p>
          <a:p>
            <a:pPr marL="457200" indent="-457200">
              <a:buFont typeface="Wingdings" pitchFamily="2" charset="2"/>
              <a:buChar char="§"/>
            </a:pPr>
            <a:endParaRPr lang="en-US" dirty="0">
              <a:solidFill>
                <a:srgbClr val="262626"/>
              </a:solidFill>
              <a:latin typeface="Calibri" pitchFamily="34" charset="0"/>
            </a:endParaRPr>
          </a:p>
          <a:p>
            <a:pPr marL="457200" indent="-457200"/>
            <a:r>
              <a:rPr lang="en-US" b="1" dirty="0">
                <a:solidFill>
                  <a:srgbClr val="262626"/>
                </a:solidFill>
                <a:latin typeface="Calibri" pitchFamily="34" charset="0"/>
              </a:rPr>
              <a:t>Differences in molecular biology</a:t>
            </a:r>
          </a:p>
          <a:p>
            <a:pPr marL="457200" indent="-457200">
              <a:buFont typeface="Wingdings" pitchFamily="2" charset="2"/>
              <a:buChar char="§"/>
            </a:pPr>
            <a:r>
              <a:rPr lang="en-US" dirty="0">
                <a:solidFill>
                  <a:srgbClr val="262626"/>
                </a:solidFill>
                <a:latin typeface="Calibri" pitchFamily="34" charset="0"/>
              </a:rPr>
              <a:t>Introns /</a:t>
            </a:r>
            <a:r>
              <a:rPr lang="en-US" dirty="0" err="1">
                <a:solidFill>
                  <a:srgbClr val="262626"/>
                </a:solidFill>
                <a:latin typeface="Calibri" pitchFamily="34" charset="0"/>
              </a:rPr>
              <a:t>Splicesome</a:t>
            </a:r>
            <a:r>
              <a:rPr lang="en-US" dirty="0">
                <a:solidFill>
                  <a:srgbClr val="262626"/>
                </a:solidFill>
                <a:latin typeface="Calibri" pitchFamily="34" charset="0"/>
              </a:rPr>
              <a:t> – coding sequences are split up into exons</a:t>
            </a:r>
          </a:p>
          <a:p>
            <a:pPr marL="457200" indent="-457200">
              <a:buFont typeface="Wingdings" pitchFamily="2" charset="2"/>
              <a:buChar char="§"/>
            </a:pPr>
            <a:r>
              <a:rPr lang="en-US" dirty="0">
                <a:solidFill>
                  <a:srgbClr val="262626"/>
                </a:solidFill>
                <a:latin typeface="Calibri" pitchFamily="34" charset="0"/>
              </a:rPr>
              <a:t>Ubiquitin/</a:t>
            </a:r>
            <a:r>
              <a:rPr lang="en-US" dirty="0" err="1">
                <a:solidFill>
                  <a:srgbClr val="262626"/>
                </a:solidFill>
                <a:latin typeface="Calibri" pitchFamily="34" charset="0"/>
              </a:rPr>
              <a:t>degradosome</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microRNAs – small regulatory RNAs</a:t>
            </a:r>
          </a:p>
          <a:p>
            <a:pPr marL="457200" indent="-457200">
              <a:buFont typeface="Wingdings" pitchFamily="2" charset="2"/>
              <a:buChar char="§"/>
            </a:pPr>
            <a:r>
              <a:rPr lang="en-US" dirty="0">
                <a:solidFill>
                  <a:srgbClr val="262626"/>
                </a:solidFill>
                <a:latin typeface="Calibri" pitchFamily="34" charset="0"/>
              </a:rPr>
              <a:t>Mediator complex -- required for transcription of most class II promoters (protein-coding genes)</a:t>
            </a:r>
          </a:p>
          <a:p>
            <a:pPr marL="457200" indent="-457200">
              <a:buFont typeface="Wingdings" pitchFamily="2" charset="2"/>
              <a:buChar char="§"/>
            </a:pPr>
            <a:r>
              <a:rPr lang="en-US" dirty="0">
                <a:solidFill>
                  <a:srgbClr val="262626"/>
                </a:solidFill>
                <a:latin typeface="Calibri" pitchFamily="34" charset="0"/>
              </a:rPr>
              <a:t>Capping and </a:t>
            </a:r>
            <a:r>
              <a:rPr lang="en-US" dirty="0" err="1">
                <a:solidFill>
                  <a:srgbClr val="262626"/>
                </a:solidFill>
                <a:latin typeface="Calibri" pitchFamily="34" charset="0"/>
              </a:rPr>
              <a:t>adenylation</a:t>
            </a:r>
            <a:r>
              <a:rPr lang="en-US" dirty="0">
                <a:solidFill>
                  <a:srgbClr val="262626"/>
                </a:solidFill>
                <a:latin typeface="Calibri" pitchFamily="34" charset="0"/>
              </a:rPr>
              <a:t> of mRNAs</a:t>
            </a:r>
          </a:p>
          <a:p>
            <a:pPr marL="457200" indent="-457200">
              <a:buFont typeface="Wingdings" pitchFamily="2" charset="2"/>
              <a:buChar char="§"/>
            </a:pPr>
            <a:r>
              <a:rPr lang="en-US" dirty="0">
                <a:solidFill>
                  <a:srgbClr val="262626"/>
                </a:solidFill>
                <a:latin typeface="Calibri" pitchFamily="34" charset="0"/>
              </a:rPr>
              <a:t>Tyrosine kinase </a:t>
            </a:r>
            <a:r>
              <a:rPr lang="en-US" dirty="0" smtClean="0">
                <a:solidFill>
                  <a:srgbClr val="262626"/>
                </a:solidFill>
                <a:latin typeface="Calibri" pitchFamily="34" charset="0"/>
              </a:rPr>
              <a:t>signaling</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MAP Kinase </a:t>
            </a:r>
            <a:r>
              <a:rPr lang="en-US" dirty="0" smtClean="0">
                <a:solidFill>
                  <a:srgbClr val="262626"/>
                </a:solidFill>
                <a:latin typeface="Calibri" pitchFamily="34" charset="0"/>
              </a:rPr>
              <a:t>signaling</a:t>
            </a:r>
            <a:endParaRPr lang="en-US" dirty="0">
              <a:solidFill>
                <a:srgbClr val="262626"/>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9">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99">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99">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9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big picture</a:t>
            </a:r>
            <a:endParaRPr lang="en-US" sz="2800" i="1">
              <a:latin typeface="Rockwell Extra Bold" pitchFamily="18" charset="0"/>
            </a:endParaRPr>
          </a:p>
        </p:txBody>
      </p:sp>
      <p:sp>
        <p:nvSpPr>
          <p:cNvPr id="5123" name="Rectangle 9"/>
          <p:cNvSpPr>
            <a:spLocks noChangeArrowheads="1"/>
          </p:cNvSpPr>
          <p:nvPr/>
        </p:nvSpPr>
        <p:spPr bwMode="auto">
          <a:xfrm>
            <a:off x="1219200" y="838200"/>
            <a:ext cx="7391400" cy="5724644"/>
          </a:xfrm>
          <a:prstGeom prst="rect">
            <a:avLst/>
          </a:prstGeom>
          <a:noFill/>
          <a:ln w="9525">
            <a:noFill/>
            <a:miter lim="800000"/>
            <a:headEnd/>
            <a:tailEnd/>
          </a:ln>
        </p:spPr>
        <p:txBody>
          <a:bodyPr>
            <a:spAutoFit/>
          </a:bodyPr>
          <a:lstStyle/>
          <a:p>
            <a:pPr marL="457200" indent="-457200"/>
            <a:r>
              <a:rPr lang="en-US" sz="2400" dirty="0">
                <a:solidFill>
                  <a:srgbClr val="262626"/>
                </a:solidFill>
                <a:latin typeface="Calibri" pitchFamily="34" charset="0"/>
              </a:rPr>
              <a:t>Basically, anything that can be done with 1 protein in a prokaryote, eukaryotes do with 10 proteins organized into a molecular machine</a:t>
            </a:r>
          </a:p>
          <a:p>
            <a:pPr marL="457200" indent="-457200"/>
            <a:r>
              <a:rPr lang="en-US" sz="2400" dirty="0">
                <a:solidFill>
                  <a:srgbClr val="262626"/>
                </a:solidFill>
                <a:latin typeface="Calibri" pitchFamily="34" charset="0"/>
              </a:rPr>
              <a:t>Hence, they have about 10x more genes (total) than prokaryotes do</a:t>
            </a:r>
          </a:p>
          <a:p>
            <a:pPr marL="457200" indent="-457200"/>
            <a:r>
              <a:rPr lang="en-US" sz="2400" dirty="0">
                <a:solidFill>
                  <a:srgbClr val="262626"/>
                </a:solidFill>
                <a:latin typeface="Calibri" pitchFamily="34" charset="0"/>
              </a:rPr>
              <a:t>They grow really slowly</a:t>
            </a:r>
          </a:p>
          <a:p>
            <a:pPr marL="457200" indent="-457200"/>
            <a:r>
              <a:rPr lang="en-US" sz="2400" dirty="0">
                <a:solidFill>
                  <a:srgbClr val="262626"/>
                </a:solidFill>
                <a:latin typeface="Calibri" pitchFamily="34" charset="0"/>
              </a:rPr>
              <a:t>From a tools perspective, much more limited than </a:t>
            </a:r>
            <a:r>
              <a:rPr lang="en-US" sz="2400" i="1" dirty="0">
                <a:solidFill>
                  <a:srgbClr val="262626"/>
                </a:solidFill>
                <a:latin typeface="Calibri" pitchFamily="34" charset="0"/>
              </a:rPr>
              <a:t>E. coli </a:t>
            </a:r>
            <a:r>
              <a:rPr lang="en-US" sz="2400" dirty="0">
                <a:solidFill>
                  <a:srgbClr val="262626"/>
                </a:solidFill>
                <a:latin typeface="Calibri" pitchFamily="34" charset="0"/>
              </a:rPr>
              <a:t>and Yeast</a:t>
            </a:r>
          </a:p>
          <a:p>
            <a:pPr marL="457200" indent="-457200"/>
            <a:r>
              <a:rPr lang="en-US" sz="2400" i="1" dirty="0">
                <a:solidFill>
                  <a:srgbClr val="262626"/>
                </a:solidFill>
                <a:latin typeface="Calibri" pitchFamily="34" charset="0"/>
              </a:rPr>
              <a:t>Mammalian cells:</a:t>
            </a:r>
          </a:p>
          <a:p>
            <a:pPr marL="457200" indent="-457200">
              <a:buFont typeface="Wingdings" pitchFamily="2" charset="2"/>
              <a:buChar char="§"/>
            </a:pPr>
            <a:r>
              <a:rPr lang="en-US" dirty="0">
                <a:solidFill>
                  <a:srgbClr val="262626"/>
                </a:solidFill>
                <a:latin typeface="Calibri" pitchFamily="34" charset="0"/>
              </a:rPr>
              <a:t>Usually use transient transfection of multiple plasmid DNAs</a:t>
            </a:r>
          </a:p>
          <a:p>
            <a:pPr marL="457200" indent="-457200">
              <a:buFont typeface="Wingdings" pitchFamily="2" charset="2"/>
              <a:buChar char="§"/>
            </a:pPr>
            <a:r>
              <a:rPr lang="en-US" dirty="0">
                <a:solidFill>
                  <a:srgbClr val="262626"/>
                </a:solidFill>
                <a:latin typeface="Calibri" pitchFamily="34" charset="0"/>
              </a:rPr>
              <a:t>Will integrate in the genome with low efficiently, can select for </a:t>
            </a:r>
            <a:r>
              <a:rPr lang="en-US" dirty="0" err="1">
                <a:solidFill>
                  <a:srgbClr val="262626"/>
                </a:solidFill>
                <a:latin typeface="Calibri" pitchFamily="34" charset="0"/>
              </a:rPr>
              <a:t>integrants</a:t>
            </a:r>
            <a:r>
              <a:rPr lang="en-US" dirty="0">
                <a:solidFill>
                  <a:srgbClr val="262626"/>
                </a:solidFill>
                <a:latin typeface="Calibri" pitchFamily="34" charset="0"/>
              </a:rPr>
              <a:t>, take a long time</a:t>
            </a:r>
          </a:p>
          <a:p>
            <a:pPr marL="457200" indent="-457200">
              <a:buFont typeface="Wingdings" pitchFamily="2" charset="2"/>
              <a:buChar char="§"/>
            </a:pPr>
            <a:r>
              <a:rPr lang="en-US" dirty="0">
                <a:solidFill>
                  <a:srgbClr val="262626"/>
                </a:solidFill>
                <a:latin typeface="Calibri" pitchFamily="34" charset="0"/>
              </a:rPr>
              <a:t>Can efficiently integrate 1 gene per integration event using retrovirus derived virus particles, require several days to prepare particles</a:t>
            </a:r>
          </a:p>
          <a:p>
            <a:pPr marL="457200" indent="-457200"/>
            <a:r>
              <a:rPr lang="en-US" sz="2400" i="1" dirty="0">
                <a:solidFill>
                  <a:srgbClr val="262626"/>
                </a:solidFill>
                <a:latin typeface="Calibri" pitchFamily="34" charset="0"/>
              </a:rPr>
              <a:t>Plant cells:</a:t>
            </a:r>
          </a:p>
          <a:p>
            <a:pPr marL="457200" indent="-457200">
              <a:buFont typeface="Wingdings" pitchFamily="2" charset="2"/>
              <a:buChar char="§"/>
            </a:pPr>
            <a:r>
              <a:rPr lang="en-US" dirty="0">
                <a:solidFill>
                  <a:srgbClr val="262626"/>
                </a:solidFill>
                <a:latin typeface="Calibri" pitchFamily="34" charset="0"/>
              </a:rPr>
              <a:t>Agrobacterium invades plants and delivers a large </a:t>
            </a:r>
            <a:r>
              <a:rPr lang="en-US" dirty="0" smtClean="0">
                <a:solidFill>
                  <a:srgbClr val="262626"/>
                </a:solidFill>
                <a:latin typeface="Calibri" pitchFamily="34" charset="0"/>
              </a:rPr>
              <a:t>plasmid</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Gold particle bombardment with </a:t>
            </a:r>
            <a:r>
              <a:rPr lang="en-US" dirty="0" smtClean="0">
                <a:solidFill>
                  <a:srgbClr val="262626"/>
                </a:solidFill>
                <a:latin typeface="Calibri" pitchFamily="34" charset="0"/>
              </a:rPr>
              <a:t>DNAs</a:t>
            </a:r>
            <a:endParaRPr lang="en-US" dirty="0">
              <a:solidFill>
                <a:srgbClr val="262626"/>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600201"/>
            <a:ext cx="7772400" cy="3048000"/>
          </a:xfrm>
        </p:spPr>
        <p:txBody>
          <a:bodyPr/>
          <a:lstStyle/>
          <a:p>
            <a:r>
              <a:rPr lang="en-US" dirty="0" smtClean="0">
                <a:solidFill>
                  <a:schemeClr val="bg1"/>
                </a:solidFill>
                <a:latin typeface="Rockwell Extra Bold" pitchFamily="18" charset="0"/>
                <a:ea typeface="+mn-ea"/>
                <a:cs typeface="Arial" charset="0"/>
              </a:rPr>
              <a:t>Enabling </a:t>
            </a:r>
            <a:r>
              <a:rPr lang="en-US" dirty="0" err="1" smtClean="0">
                <a:solidFill>
                  <a:schemeClr val="bg1"/>
                </a:solidFill>
                <a:latin typeface="Rockwell Extra Bold" pitchFamily="18" charset="0"/>
                <a:ea typeface="+mn-ea"/>
                <a:cs typeface="Arial" charset="0"/>
              </a:rPr>
              <a:t>Multicellularity</a:t>
            </a:r>
            <a:endParaRPr lang="en-US" dirty="0">
              <a:solidFill>
                <a:schemeClr val="bg1"/>
              </a:solidFill>
              <a:latin typeface="Rockwell Extra Bold" pitchFamily="18" charset="0"/>
              <a:ea typeface="+mn-ea"/>
              <a:cs typeface="Arial" charset="0"/>
            </a:endParaRPr>
          </a:p>
        </p:txBody>
      </p:sp>
    </p:spTree>
    <p:extLst>
      <p:ext uri="{BB962C8B-B14F-4D97-AF65-F5344CB8AC3E}">
        <p14:creationId xmlns:p14="http://schemas.microsoft.com/office/powerpoint/2010/main" val="265474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The G0 state</a:t>
            </a:r>
            <a:endParaRPr lang="en-US" sz="2800" i="1">
              <a:latin typeface="Rockwell Extra Bold" pitchFamily="18" charset="0"/>
            </a:endParaRPr>
          </a:p>
        </p:txBody>
      </p:sp>
      <p:sp>
        <p:nvSpPr>
          <p:cNvPr id="1024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0244" name="Rectangle 9"/>
          <p:cNvSpPr>
            <a:spLocks noChangeArrowheads="1"/>
          </p:cNvSpPr>
          <p:nvPr/>
        </p:nvSpPr>
        <p:spPr bwMode="auto">
          <a:xfrm>
            <a:off x="685800" y="3357563"/>
            <a:ext cx="4648200" cy="2862262"/>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Non-differentiated cells and some other cells like B cells are replication-competent and cycle through G1, S, G2, and M states</a:t>
            </a:r>
          </a:p>
          <a:p>
            <a:pPr marL="457200" indent="-457200">
              <a:buFont typeface="Wingdings" pitchFamily="2" charset="2"/>
              <a:buChar char="§"/>
            </a:pPr>
            <a:r>
              <a:rPr lang="en-US" dirty="0">
                <a:solidFill>
                  <a:srgbClr val="262626"/>
                </a:solidFill>
                <a:latin typeface="Calibri" pitchFamily="34" charset="0"/>
              </a:rPr>
              <a:t>Most differentiated cells are permanently locked in the G0 state</a:t>
            </a:r>
          </a:p>
          <a:p>
            <a:pPr marL="457200" indent="-457200">
              <a:buFont typeface="Wingdings" pitchFamily="2" charset="2"/>
              <a:buChar char="§"/>
            </a:pPr>
            <a:r>
              <a:rPr lang="en-US" dirty="0">
                <a:solidFill>
                  <a:srgbClr val="262626"/>
                </a:solidFill>
                <a:latin typeface="Calibri" pitchFamily="34" charset="0"/>
              </a:rPr>
              <a:t>They can do translation and transcription, and remain fully active biochemically, just don’t divide</a:t>
            </a:r>
          </a:p>
          <a:p>
            <a:pPr marL="457200" indent="-457200">
              <a:buFont typeface="Wingdings" pitchFamily="2" charset="2"/>
              <a:buChar char="§"/>
            </a:pPr>
            <a:r>
              <a:rPr lang="en-US" dirty="0">
                <a:solidFill>
                  <a:srgbClr val="262626"/>
                </a:solidFill>
                <a:latin typeface="Calibri" pitchFamily="34" charset="0"/>
              </a:rPr>
              <a:t>No comparable state exists in prokaryotes, closest thing is “stringent response”</a:t>
            </a:r>
          </a:p>
        </p:txBody>
      </p:sp>
      <p:sp>
        <p:nvSpPr>
          <p:cNvPr id="10245"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9" name="Table 8"/>
          <p:cNvGraphicFramePr>
            <a:graphicFrameLocks noGrp="1"/>
          </p:cNvGraphicFramePr>
          <p:nvPr/>
        </p:nvGraphicFramePr>
        <p:xfrm>
          <a:off x="1219200" y="990600"/>
          <a:ext cx="6932525" cy="1981200"/>
        </p:xfrm>
        <a:graphic>
          <a:graphicData uri="http://schemas.openxmlformats.org/drawingml/2006/table">
            <a:tbl>
              <a:tblPr/>
              <a:tblGrid>
                <a:gridCol w="967059"/>
                <a:gridCol w="745683"/>
                <a:gridCol w="5219783"/>
              </a:tblGrid>
              <a:tr h="211194">
                <a:tc>
                  <a:txBody>
                    <a:bodyPr/>
                    <a:lstStyle/>
                    <a:p>
                      <a:pPr algn="ctr" fontAlgn="ctr"/>
                      <a:r>
                        <a:rPr lang="en-US" sz="1100" b="1" i="0" u="none" strike="noStrike" dirty="0">
                          <a:solidFill>
                            <a:srgbClr val="000000"/>
                          </a:solidFill>
                          <a:latin typeface="Arial"/>
                        </a:rPr>
                        <a:t>State</a:t>
                      </a:r>
                    </a:p>
                  </a:txBody>
                  <a:tcPr marL="10057" marR="10057" marT="10057" marB="0"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000000"/>
                          </a:solidFill>
                          <a:latin typeface="Arial"/>
                        </a:rPr>
                        <a:t>Phase</a:t>
                      </a:r>
                    </a:p>
                  </a:txBody>
                  <a:tcPr marL="10057" marR="10057" marT="10057" marB="0"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000000"/>
                          </a:solidFill>
                          <a:latin typeface="Arial"/>
                        </a:rPr>
                        <a:t>Description</a:t>
                      </a:r>
                    </a:p>
                  </a:txBody>
                  <a:tcPr marL="10057" marR="10057" marT="10057" marB="0"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2F2F2"/>
                    </a:solidFill>
                  </a:tcPr>
                </a:tc>
              </a:tr>
              <a:tr h="201137">
                <a:tc>
                  <a:txBody>
                    <a:bodyPr/>
                    <a:lstStyle/>
                    <a:p>
                      <a:pPr algn="l" fontAlgn="b"/>
                      <a:r>
                        <a:rPr lang="en-US" sz="1100" b="0" i="0" u="none" strike="noStrike">
                          <a:solidFill>
                            <a:srgbClr val="000000"/>
                          </a:solidFill>
                          <a:latin typeface="Arial"/>
                        </a:rPr>
                        <a:t>quiescent/</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solidFill>
                      <a:srgbClr val="F9F9F9"/>
                    </a:solidFill>
                  </a:tcPr>
                </a:tc>
                <a:tc>
                  <a:txBody>
                    <a:bodyPr/>
                    <a:lstStyle/>
                    <a:p>
                      <a:pPr algn="l" fontAlgn="b"/>
                      <a:r>
                        <a:rPr lang="en-US" sz="1100" b="1" i="0" u="none" strike="noStrike">
                          <a:solidFill>
                            <a:srgbClr val="000000"/>
                          </a:solidFill>
                          <a:latin typeface="Arial"/>
                        </a:rPr>
                        <a:t>G</a:t>
                      </a:r>
                      <a:r>
                        <a:rPr lang="en-US" sz="1100" b="1" i="0" u="none" strike="noStrike" baseline="-25000">
                          <a:solidFill>
                            <a:srgbClr val="000000"/>
                          </a:solidFill>
                          <a:latin typeface="Arial"/>
                        </a:rPr>
                        <a:t>0</a:t>
                      </a:r>
                      <a:endParaRPr lang="en-US" sz="1100" b="1" i="0" u="none" strike="noStrike">
                        <a:solidFill>
                          <a:srgbClr val="000000"/>
                        </a:solidFill>
                        <a:latin typeface="Arial"/>
                      </a:endParaRP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solidFill>
                      <a:srgbClr val="F9F9F9"/>
                    </a:solidFill>
                  </a:tcPr>
                </a:tc>
                <a:tc>
                  <a:txBody>
                    <a:bodyPr/>
                    <a:lstStyle/>
                    <a:p>
                      <a:pPr algn="l" fontAlgn="b"/>
                      <a:r>
                        <a:rPr lang="en-US" sz="1100" b="0" i="0" u="none" strike="noStrike">
                          <a:solidFill>
                            <a:srgbClr val="000000"/>
                          </a:solidFill>
                          <a:latin typeface="Arial"/>
                        </a:rPr>
                        <a:t>A resting phase where the cell has left the cycle and has stopped dividing.</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solidFill>
                      <a:srgbClr val="F9F9F9"/>
                    </a:solidFill>
                  </a:tcPr>
                </a:tc>
              </a:tr>
              <a:tr h="211194">
                <a:tc>
                  <a:txBody>
                    <a:bodyPr/>
                    <a:lstStyle/>
                    <a:p>
                      <a:pPr algn="l" fontAlgn="b"/>
                      <a:r>
                        <a:rPr lang="en-US" sz="1100" b="0" i="0" u="none" strike="noStrike">
                          <a:solidFill>
                            <a:srgbClr val="000000"/>
                          </a:solidFill>
                          <a:latin typeface="Arial"/>
                        </a:rPr>
                        <a:t>senescent</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a:noFill/>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1" i="0" u="none" strike="noStrike">
                          <a:solidFill>
                            <a:srgbClr val="000000"/>
                          </a:solidFill>
                          <a:latin typeface="Arial"/>
                        </a:rPr>
                        <a:t> </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a:noFill/>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0" i="0" u="none" strike="noStrike">
                          <a:solidFill>
                            <a:srgbClr val="000000"/>
                          </a:solidFill>
                          <a:latin typeface="Arial"/>
                        </a:rPr>
                        <a:t> </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a:noFill/>
                    </a:lnT>
                    <a:lnB w="12700" cap="flat" cmpd="sng" algn="ctr">
                      <a:solidFill>
                        <a:srgbClr val="AAAAAA"/>
                      </a:solidFill>
                      <a:prstDash val="solid"/>
                      <a:round/>
                      <a:headEnd type="none" w="med" len="med"/>
                      <a:tailEnd type="none" w="med" len="med"/>
                    </a:lnB>
                    <a:solidFill>
                      <a:srgbClr val="F9F9F9"/>
                    </a:solidFill>
                  </a:tcPr>
                </a:tc>
              </a:tr>
              <a:tr h="402274">
                <a:tc>
                  <a:txBody>
                    <a:bodyPr/>
                    <a:lstStyle/>
                    <a:p>
                      <a:pPr algn="l" fontAlgn="b"/>
                      <a:r>
                        <a:rPr lang="en-US" sz="1100" b="0" i="0" u="none" strike="noStrike">
                          <a:solidFill>
                            <a:srgbClr val="000000"/>
                          </a:solidFill>
                          <a:latin typeface="Arial"/>
                        </a:rPr>
                        <a:t>interphase</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a:noFill/>
                    </a:lnB>
                    <a:solidFill>
                      <a:srgbClr val="F9F9F9"/>
                    </a:solidFill>
                  </a:tcPr>
                </a:tc>
                <a:tc>
                  <a:txBody>
                    <a:bodyPr/>
                    <a:lstStyle/>
                    <a:p>
                      <a:pPr algn="l" fontAlgn="b"/>
                      <a:r>
                        <a:rPr lang="en-US" sz="1100" b="1" i="0" u="none" strike="noStrike">
                          <a:solidFill>
                            <a:srgbClr val="000000"/>
                          </a:solidFill>
                          <a:latin typeface="Arial"/>
                        </a:rPr>
                        <a:t>G</a:t>
                      </a:r>
                      <a:r>
                        <a:rPr lang="en-US" sz="1100" b="1" i="0" u="none" strike="noStrike" baseline="-25000">
                          <a:solidFill>
                            <a:srgbClr val="000000"/>
                          </a:solidFill>
                          <a:latin typeface="Arial"/>
                        </a:rPr>
                        <a:t>1</a:t>
                      </a:r>
                      <a:endParaRPr lang="en-US" sz="1100" b="1" i="0" u="none" strike="noStrike">
                        <a:solidFill>
                          <a:srgbClr val="000000"/>
                        </a:solidFill>
                        <a:latin typeface="Arial"/>
                      </a:endParaRP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0" i="0" u="none" strike="noStrike" dirty="0">
                          <a:solidFill>
                            <a:srgbClr val="000000"/>
                          </a:solidFill>
                          <a:latin typeface="Arial"/>
                        </a:rPr>
                        <a:t>Cells incre</a:t>
                      </a:r>
                      <a:r>
                        <a:rPr lang="en-US" sz="1100" b="0" i="0" u="none" strike="noStrike" kern="1200" dirty="0">
                          <a:solidFill>
                            <a:srgbClr val="000000"/>
                          </a:solidFill>
                          <a:latin typeface="Arial"/>
                          <a:ea typeface="+mn-ea"/>
                          <a:cs typeface="+mn-cs"/>
                        </a:rPr>
                        <a:t>ase in size in Gap 1. TheG1 checkpoint control mechanism ensures that everything is ready </a:t>
                      </a:r>
                      <a:r>
                        <a:rPr lang="en-US" sz="1100" b="0" i="0" u="none" strike="noStrike" kern="1200" dirty="0" err="1">
                          <a:solidFill>
                            <a:srgbClr val="000000"/>
                          </a:solidFill>
                          <a:latin typeface="Arial"/>
                          <a:ea typeface="+mn-ea"/>
                          <a:cs typeface="+mn-cs"/>
                        </a:rPr>
                        <a:t>forDNA</a:t>
                      </a:r>
                      <a:r>
                        <a:rPr lang="en-US" sz="1100" b="0" i="0" u="none" strike="noStrike" kern="1200" dirty="0">
                          <a:solidFill>
                            <a:srgbClr val="000000"/>
                          </a:solidFill>
                          <a:latin typeface="Arial"/>
                          <a:ea typeface="+mn-ea"/>
                          <a:cs typeface="+mn-cs"/>
                        </a:rPr>
                        <a:t> synthesis.</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r>
              <a:tr h="211194">
                <a:tc>
                  <a:txBody>
                    <a:bodyPr/>
                    <a:lstStyle/>
                    <a:p>
                      <a:pPr algn="l" fontAlgn="b"/>
                      <a:r>
                        <a:rPr lang="en-US" sz="1300" b="0" i="0" u="sng" strike="noStrike">
                          <a:solidFill>
                            <a:srgbClr val="0000FF"/>
                          </a:solidFill>
                          <a:latin typeface="Calibri"/>
                        </a:rPr>
                        <a:t> </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a:noFill/>
                    </a:lnT>
                    <a:lnB>
                      <a:noFill/>
                    </a:lnB>
                    <a:solidFill>
                      <a:srgbClr val="F9F9F9"/>
                    </a:solidFill>
                  </a:tcPr>
                </a:tc>
                <a:tc>
                  <a:txBody>
                    <a:bodyPr/>
                    <a:lstStyle/>
                    <a:p>
                      <a:pPr algn="l" fontAlgn="b"/>
                      <a:r>
                        <a:rPr lang="en-US" sz="1100" b="1" i="0" u="none" strike="noStrike">
                          <a:solidFill>
                            <a:srgbClr val="000000"/>
                          </a:solidFill>
                          <a:latin typeface="Arial"/>
                        </a:rPr>
                        <a:t>S</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0" i="0" u="none" strike="noStrike">
                          <a:solidFill>
                            <a:srgbClr val="000000"/>
                          </a:solidFill>
                          <a:latin typeface="Arial"/>
                        </a:rPr>
                        <a:t>DNA replication occurs during this phase.</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r>
              <a:tr h="533013">
                <a:tc>
                  <a:txBody>
                    <a:bodyPr/>
                    <a:lstStyle/>
                    <a:p>
                      <a:pPr algn="l" fontAlgn="b"/>
                      <a:r>
                        <a:rPr lang="en-US" sz="1300" b="0" i="0" u="sng" strike="noStrike">
                          <a:solidFill>
                            <a:srgbClr val="0000FF"/>
                          </a:solidFill>
                          <a:latin typeface="Calibri"/>
                        </a:rPr>
                        <a:t> </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a:noFill/>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1" i="0" u="none" strike="noStrike">
                          <a:solidFill>
                            <a:srgbClr val="000000"/>
                          </a:solidFill>
                          <a:latin typeface="Arial"/>
                        </a:rPr>
                        <a:t>G</a:t>
                      </a:r>
                      <a:r>
                        <a:rPr lang="en-US" sz="1100" b="1" i="0" u="none" strike="noStrike" baseline="-25000">
                          <a:solidFill>
                            <a:srgbClr val="000000"/>
                          </a:solidFill>
                          <a:latin typeface="Arial"/>
                        </a:rPr>
                        <a:t>2</a:t>
                      </a:r>
                      <a:endParaRPr lang="en-US" sz="1100" b="1" i="0" u="none" strike="noStrike">
                        <a:solidFill>
                          <a:srgbClr val="000000"/>
                        </a:solidFill>
                        <a:latin typeface="Arial"/>
                      </a:endParaRP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0" i="0" u="none" strike="noStrike">
                          <a:solidFill>
                            <a:srgbClr val="000000"/>
                          </a:solidFill>
                          <a:latin typeface="Arial"/>
                        </a:rPr>
                        <a:t>During the gap between DNA synthesis and mitosis, the cell will continue to grow. The G2 checkpointcontrol mechanism ensures that everything is ready to enter the M (mitosis) phase and divide.</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r>
              <a:tr h="211194">
                <a:tc>
                  <a:txBody>
                    <a:bodyPr/>
                    <a:lstStyle/>
                    <a:p>
                      <a:pPr algn="l" fontAlgn="b"/>
                      <a:r>
                        <a:rPr lang="en-US" sz="1100" b="0" i="0" u="none" strike="noStrike">
                          <a:solidFill>
                            <a:srgbClr val="000000"/>
                          </a:solidFill>
                          <a:latin typeface="Arial"/>
                        </a:rPr>
                        <a:t>cell division</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1" i="0" u="none" strike="noStrike">
                          <a:solidFill>
                            <a:srgbClr val="000000"/>
                          </a:solidFill>
                          <a:latin typeface="Arial"/>
                        </a:rPr>
                        <a:t>M</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c>
                  <a:txBody>
                    <a:bodyPr/>
                    <a:lstStyle/>
                    <a:p>
                      <a:pPr algn="l" fontAlgn="b"/>
                      <a:r>
                        <a:rPr lang="en-US" sz="1100" b="0" i="0" u="none" strike="noStrike" dirty="0">
                          <a:solidFill>
                            <a:srgbClr val="000000"/>
                          </a:solidFill>
                          <a:latin typeface="Arial"/>
                        </a:rPr>
                        <a:t>mitosis, where the cell actually splits in two</a:t>
                      </a:r>
                    </a:p>
                  </a:txBody>
                  <a:tcPr marL="10057" marR="10057" marT="10057" marB="0" anchor="b">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rgbClr val="F9F9F9"/>
                    </a:solidFill>
                  </a:tcPr>
                </a:tc>
              </a:tr>
            </a:tbl>
          </a:graphicData>
        </a:graphic>
      </p:graphicFrame>
      <p:pic>
        <p:nvPicPr>
          <p:cNvPr id="10279" name="Picture 41" descr="http://www.le.ac.uk/ge/genie/vgec/images/cellcycle.png"/>
          <p:cNvPicPr>
            <a:picLocks noChangeAspect="1" noChangeArrowheads="1"/>
          </p:cNvPicPr>
          <p:nvPr/>
        </p:nvPicPr>
        <p:blipFill>
          <a:blip r:embed="rId3" cstate="print"/>
          <a:srcRect/>
          <a:stretch>
            <a:fillRect/>
          </a:stretch>
        </p:blipFill>
        <p:spPr bwMode="auto">
          <a:xfrm>
            <a:off x="5410200" y="3276600"/>
            <a:ext cx="3733800" cy="31115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457200" y="228600"/>
            <a:ext cx="8610600" cy="523220"/>
          </a:xfrm>
          <a:prstGeom prst="rect">
            <a:avLst/>
          </a:prstGeom>
          <a:noFill/>
          <a:ln w="9525">
            <a:noFill/>
            <a:miter lim="800000"/>
            <a:headEnd/>
            <a:tailEnd/>
          </a:ln>
        </p:spPr>
        <p:txBody>
          <a:bodyPr>
            <a:spAutoFit/>
          </a:bodyPr>
          <a:lstStyle/>
          <a:p>
            <a:r>
              <a:rPr lang="en-US" sz="2800" dirty="0" smtClean="0">
                <a:latin typeface="Rockwell Extra Bold" pitchFamily="18" charset="0"/>
              </a:rPr>
              <a:t>Cellular specialization </a:t>
            </a:r>
            <a:r>
              <a:rPr lang="en-US" sz="2000" dirty="0" smtClean="0">
                <a:latin typeface="Rockwell Extra Bold" pitchFamily="18" charset="0"/>
              </a:rPr>
              <a:t>(ex. Mitochondria)</a:t>
            </a:r>
            <a:endParaRPr lang="en-US" sz="2400" i="1" dirty="0">
              <a:latin typeface="Rockwell Extra Bold" pitchFamily="18" charset="0"/>
            </a:endParaRPr>
          </a:p>
        </p:txBody>
      </p:sp>
      <p:sp>
        <p:nvSpPr>
          <p:cNvPr id="1024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0245"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en-US"/>
          </a:p>
        </p:txBody>
      </p:sp>
      <p:pic>
        <p:nvPicPr>
          <p:cNvPr id="3074" name="Picture 2" descr="https://encrypted-tbn1.gstatic.com/images?q=tbn:ANd9GcSwkFiV16iEg_IDh0g2xlXMwCEKy0Ey5ym0sVTdqX7bG8f02UFo"/>
          <p:cNvPicPr>
            <a:picLocks noChangeAspect="1" noChangeArrowheads="1"/>
          </p:cNvPicPr>
          <p:nvPr/>
        </p:nvPicPr>
        <p:blipFill>
          <a:blip r:embed="rId3" cstate="print"/>
          <a:srcRect/>
          <a:stretch>
            <a:fillRect/>
          </a:stretch>
        </p:blipFill>
        <p:spPr bwMode="auto">
          <a:xfrm>
            <a:off x="762000" y="914400"/>
            <a:ext cx="3544424" cy="3962400"/>
          </a:xfrm>
          <a:prstGeom prst="rect">
            <a:avLst/>
          </a:prstGeom>
          <a:noFill/>
        </p:spPr>
      </p:pic>
      <p:pic>
        <p:nvPicPr>
          <p:cNvPr id="3076" name="Picture 4" descr="http://upload.wikimedia.org/wikipedia/commons/thumb/8/89/Mitochondrial_electron_transport_chain%E2%80%94Etc4.svg/400px-Mitochondrial_electron_transport_chain%E2%80%94Etc4.svg.png"/>
          <p:cNvPicPr>
            <a:picLocks noChangeAspect="1" noChangeArrowheads="1"/>
          </p:cNvPicPr>
          <p:nvPr/>
        </p:nvPicPr>
        <p:blipFill>
          <a:blip r:embed="rId4" cstate="print"/>
          <a:srcRect/>
          <a:stretch>
            <a:fillRect/>
          </a:stretch>
        </p:blipFill>
        <p:spPr bwMode="auto">
          <a:xfrm>
            <a:off x="4724400" y="1371600"/>
            <a:ext cx="3810000" cy="3448051"/>
          </a:xfrm>
          <a:prstGeom prst="rect">
            <a:avLst/>
          </a:prstGeom>
          <a:noFill/>
        </p:spPr>
      </p:pic>
      <p:sp>
        <p:nvSpPr>
          <p:cNvPr id="10" name="Rectangle 9"/>
          <p:cNvSpPr>
            <a:spLocks noChangeArrowheads="1"/>
          </p:cNvSpPr>
          <p:nvPr/>
        </p:nvSpPr>
        <p:spPr bwMode="auto">
          <a:xfrm>
            <a:off x="685800" y="5257800"/>
            <a:ext cx="7620000" cy="646331"/>
          </a:xfrm>
          <a:prstGeom prst="rect">
            <a:avLst/>
          </a:prstGeom>
          <a:noFill/>
          <a:ln w="9525">
            <a:noFill/>
            <a:miter lim="800000"/>
            <a:headEnd/>
            <a:tailEnd/>
          </a:ln>
        </p:spPr>
        <p:txBody>
          <a:bodyPr>
            <a:spAutoFit/>
          </a:bodyPr>
          <a:lstStyle/>
          <a:p>
            <a:pPr marL="457200" indent="-457200">
              <a:buFont typeface="Wingdings" pitchFamily="2" charset="2"/>
              <a:buChar char="§"/>
            </a:pPr>
            <a:r>
              <a:rPr lang="en-US" b="1" dirty="0" smtClean="0">
                <a:solidFill>
                  <a:srgbClr val="262626"/>
                </a:solidFill>
                <a:latin typeface="Calibri" pitchFamily="34" charset="0"/>
              </a:rPr>
              <a:t>The cellular membrane is freed from other obligations by diversion of those processes to specialized organelles</a:t>
            </a:r>
            <a:endParaRPr lang="en-US" dirty="0">
              <a:solidFill>
                <a:srgbClr val="262626"/>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a:latin typeface="Rockwell Extra Bold" pitchFamily="18" charset="0"/>
              </a:rPr>
              <a:t>Cell attachments</a:t>
            </a:r>
            <a:endParaRPr lang="en-US" sz="2800" i="1">
              <a:latin typeface="Rockwell Extra Bold" pitchFamily="18" charset="0"/>
            </a:endParaRPr>
          </a:p>
        </p:txBody>
      </p:sp>
      <p:sp>
        <p:nvSpPr>
          <p:cNvPr id="1126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11268" name="Rectangle 9"/>
          <p:cNvSpPr>
            <a:spLocks noChangeArrowheads="1"/>
          </p:cNvSpPr>
          <p:nvPr/>
        </p:nvSpPr>
        <p:spPr bwMode="auto">
          <a:xfrm>
            <a:off x="685800" y="990600"/>
            <a:ext cx="7620000" cy="2308225"/>
          </a:xfrm>
          <a:prstGeom prst="rect">
            <a:avLst/>
          </a:prstGeom>
          <a:noFill/>
          <a:ln w="9525">
            <a:noFill/>
            <a:miter lim="800000"/>
            <a:headEnd/>
            <a:tailEnd/>
          </a:ln>
        </p:spPr>
        <p:txBody>
          <a:bodyPr>
            <a:spAutoFit/>
          </a:bodyPr>
          <a:lstStyle/>
          <a:p>
            <a:pPr marL="457200" indent="-457200">
              <a:buFont typeface="Wingdings" pitchFamily="2" charset="2"/>
              <a:buChar char="§"/>
            </a:pPr>
            <a:r>
              <a:rPr lang="en-US" b="1">
                <a:solidFill>
                  <a:srgbClr val="262626"/>
                </a:solidFill>
                <a:latin typeface="Calibri" pitchFamily="34" charset="0"/>
              </a:rPr>
              <a:t>Gap junctions: </a:t>
            </a:r>
            <a:r>
              <a:rPr lang="en-US">
                <a:solidFill>
                  <a:srgbClr val="262626"/>
                </a:solidFill>
                <a:latin typeface="Calibri" pitchFamily="34" charset="0"/>
              </a:rPr>
              <a:t> 2 nm tubes linking the cytoplasms of two cells, allow flow of metabolites up to 1000 daltons (about 10 aa peptides)</a:t>
            </a:r>
          </a:p>
          <a:p>
            <a:pPr marL="457200" indent="-457200">
              <a:buFont typeface="Wingdings" pitchFamily="2" charset="2"/>
              <a:buChar char="§"/>
            </a:pPr>
            <a:r>
              <a:rPr lang="en-US" b="1">
                <a:solidFill>
                  <a:srgbClr val="262626"/>
                </a:solidFill>
                <a:latin typeface="Calibri" pitchFamily="34" charset="0"/>
              </a:rPr>
              <a:t>Adherens Junctions:  </a:t>
            </a:r>
            <a:r>
              <a:rPr lang="en-US">
                <a:solidFill>
                  <a:srgbClr val="262626"/>
                </a:solidFill>
                <a:latin typeface="Calibri" pitchFamily="34" charset="0"/>
              </a:rPr>
              <a:t>made of cadherins and catenins, hold epithelial cells together</a:t>
            </a:r>
          </a:p>
          <a:p>
            <a:pPr marL="457200" indent="-457200">
              <a:buFont typeface="Wingdings" pitchFamily="2" charset="2"/>
              <a:buChar char="§"/>
            </a:pPr>
            <a:r>
              <a:rPr lang="en-US" b="1">
                <a:solidFill>
                  <a:srgbClr val="262626"/>
                </a:solidFill>
                <a:latin typeface="Calibri" pitchFamily="34" charset="0"/>
              </a:rPr>
              <a:t>Tight Junctions:</a:t>
            </a:r>
            <a:r>
              <a:rPr lang="en-US">
                <a:solidFill>
                  <a:srgbClr val="262626"/>
                </a:solidFill>
                <a:latin typeface="Calibri" pitchFamily="34" charset="0"/>
              </a:rPr>
              <a:t>  define apical and basolateral sides of epithelial cells and close off exposure of internal cavities</a:t>
            </a:r>
          </a:p>
          <a:p>
            <a:pPr marL="457200" indent="-457200">
              <a:buFont typeface="Wingdings" pitchFamily="2" charset="2"/>
              <a:buChar char="§"/>
            </a:pPr>
            <a:r>
              <a:rPr lang="en-US" b="1">
                <a:solidFill>
                  <a:srgbClr val="262626"/>
                </a:solidFill>
                <a:latin typeface="Calibri" pitchFamily="34" charset="0"/>
              </a:rPr>
              <a:t>Integrins: </a:t>
            </a:r>
            <a:r>
              <a:rPr lang="en-US">
                <a:solidFill>
                  <a:srgbClr val="262626"/>
                </a:solidFill>
                <a:latin typeface="Calibri" pitchFamily="34" charset="0"/>
              </a:rPr>
              <a:t> surface-displayed proteins that bind to extracellular matrix, also enable transduction of binding via focal adhesions</a:t>
            </a:r>
          </a:p>
        </p:txBody>
      </p:sp>
      <p:pic>
        <p:nvPicPr>
          <p:cNvPr id="11269" name="Picture 3" descr="File:Gap cell junction en.svg"/>
          <p:cNvPicPr>
            <a:picLocks noChangeAspect="1" noChangeArrowheads="1"/>
          </p:cNvPicPr>
          <p:nvPr/>
        </p:nvPicPr>
        <p:blipFill>
          <a:blip r:embed="rId3" cstate="print"/>
          <a:srcRect/>
          <a:stretch>
            <a:fillRect/>
          </a:stretch>
        </p:blipFill>
        <p:spPr bwMode="auto">
          <a:xfrm>
            <a:off x="4232275" y="3352800"/>
            <a:ext cx="4987925" cy="3505200"/>
          </a:xfrm>
          <a:prstGeom prst="rect">
            <a:avLst/>
          </a:prstGeom>
          <a:noFill/>
          <a:ln w="9525">
            <a:noFill/>
            <a:miter lim="800000"/>
            <a:headEnd/>
            <a:tailEnd/>
          </a:ln>
        </p:spPr>
      </p:pic>
      <p:pic>
        <p:nvPicPr>
          <p:cNvPr id="11270" name="Picture 9" descr="The Cbl interactome and its functions"/>
          <p:cNvPicPr>
            <a:picLocks noChangeAspect="1" noChangeArrowheads="1"/>
          </p:cNvPicPr>
          <p:nvPr/>
        </p:nvPicPr>
        <p:blipFill>
          <a:blip r:embed="rId4" cstate="print"/>
          <a:srcRect/>
          <a:stretch>
            <a:fillRect/>
          </a:stretch>
        </p:blipFill>
        <p:spPr bwMode="auto">
          <a:xfrm>
            <a:off x="76200" y="3733800"/>
            <a:ext cx="4102100" cy="2895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457200" y="228600"/>
            <a:ext cx="8610600" cy="523875"/>
          </a:xfrm>
          <a:prstGeom prst="rect">
            <a:avLst/>
          </a:prstGeom>
          <a:noFill/>
          <a:ln w="9525">
            <a:noFill/>
            <a:miter lim="800000"/>
            <a:headEnd/>
            <a:tailEnd/>
          </a:ln>
        </p:spPr>
        <p:txBody>
          <a:bodyPr>
            <a:spAutoFit/>
          </a:bodyPr>
          <a:lstStyle/>
          <a:p>
            <a:r>
              <a:rPr lang="en-US" sz="2800" dirty="0">
                <a:latin typeface="Rockwell Extra Bold" pitchFamily="18" charset="0"/>
              </a:rPr>
              <a:t>The cytoskeleton</a:t>
            </a:r>
            <a:endParaRPr lang="en-US" sz="2800" i="1" dirty="0">
              <a:latin typeface="Rockwell Extra Bold" pitchFamily="18" charset="0"/>
            </a:endParaRPr>
          </a:p>
        </p:txBody>
      </p:sp>
      <p:sp>
        <p:nvSpPr>
          <p:cNvPr id="921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r>
              <a:rPr lang="en-US"/>
              <a:t/>
            </a:r>
            <a:br>
              <a:rPr lang="en-US"/>
            </a:br>
            <a:endParaRPr lang="en-US"/>
          </a:p>
        </p:txBody>
      </p:sp>
      <p:sp>
        <p:nvSpPr>
          <p:cNvPr id="9220" name="Rectangle 9"/>
          <p:cNvSpPr>
            <a:spLocks noChangeArrowheads="1"/>
          </p:cNvSpPr>
          <p:nvPr/>
        </p:nvSpPr>
        <p:spPr bwMode="auto">
          <a:xfrm>
            <a:off x="685800" y="990600"/>
            <a:ext cx="4267200" cy="2308324"/>
          </a:xfrm>
          <a:prstGeom prst="rect">
            <a:avLst/>
          </a:prstGeom>
          <a:noFill/>
          <a:ln w="9525">
            <a:noFill/>
            <a:miter lim="800000"/>
            <a:headEnd/>
            <a:tailEnd/>
          </a:ln>
        </p:spPr>
        <p:txBody>
          <a:bodyPr>
            <a:spAutoFit/>
          </a:bodyPr>
          <a:lstStyle/>
          <a:p>
            <a:pPr marL="457200" indent="-457200">
              <a:buFont typeface="Wingdings" pitchFamily="2" charset="2"/>
              <a:buChar char="§"/>
            </a:pPr>
            <a:r>
              <a:rPr lang="en-US" dirty="0">
                <a:solidFill>
                  <a:srgbClr val="262626"/>
                </a:solidFill>
                <a:latin typeface="Calibri" pitchFamily="34" charset="0"/>
              </a:rPr>
              <a:t>Actin and microtubules maintain and determine cell shape from </a:t>
            </a:r>
            <a:r>
              <a:rPr lang="en-US" dirty="0" smtClean="0">
                <a:solidFill>
                  <a:srgbClr val="262626"/>
                </a:solidFill>
                <a:latin typeface="Calibri" pitchFamily="34" charset="0"/>
              </a:rPr>
              <a:t>inside</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Allows the cell to dynamically change its shape</a:t>
            </a:r>
          </a:p>
          <a:p>
            <a:pPr marL="457200" indent="-457200">
              <a:buFont typeface="Wingdings" pitchFamily="2" charset="2"/>
              <a:buChar char="§"/>
            </a:pPr>
            <a:r>
              <a:rPr lang="en-US" dirty="0">
                <a:solidFill>
                  <a:srgbClr val="262626"/>
                </a:solidFill>
                <a:latin typeface="Calibri" pitchFamily="34" charset="0"/>
              </a:rPr>
              <a:t>Also used for movement via </a:t>
            </a:r>
            <a:r>
              <a:rPr lang="en-US" dirty="0" err="1">
                <a:solidFill>
                  <a:srgbClr val="262626"/>
                </a:solidFill>
                <a:latin typeface="Calibri" pitchFamily="34" charset="0"/>
              </a:rPr>
              <a:t>lamellipodia</a:t>
            </a:r>
            <a:r>
              <a:rPr lang="en-US" dirty="0">
                <a:solidFill>
                  <a:srgbClr val="262626"/>
                </a:solidFill>
                <a:latin typeface="Calibri" pitchFamily="34" charset="0"/>
              </a:rPr>
              <a:t> and </a:t>
            </a:r>
            <a:r>
              <a:rPr lang="en-US" dirty="0" err="1">
                <a:solidFill>
                  <a:srgbClr val="262626"/>
                </a:solidFill>
                <a:latin typeface="Calibri" pitchFamily="34" charset="0"/>
              </a:rPr>
              <a:t>filopodia</a:t>
            </a:r>
            <a:endParaRPr lang="en-US" dirty="0">
              <a:solidFill>
                <a:srgbClr val="262626"/>
              </a:solidFill>
              <a:latin typeface="Calibri" pitchFamily="34" charset="0"/>
            </a:endParaRPr>
          </a:p>
          <a:p>
            <a:pPr marL="457200" indent="-457200">
              <a:buFont typeface="Wingdings" pitchFamily="2" charset="2"/>
              <a:buChar char="§"/>
            </a:pPr>
            <a:r>
              <a:rPr lang="en-US" dirty="0">
                <a:solidFill>
                  <a:srgbClr val="262626"/>
                </a:solidFill>
                <a:latin typeface="Calibri" pitchFamily="34" charset="0"/>
              </a:rPr>
              <a:t>Bacterial and yeast shape is restricted by the cell wall</a:t>
            </a:r>
          </a:p>
        </p:txBody>
      </p:sp>
      <p:pic>
        <p:nvPicPr>
          <p:cNvPr id="9221" name="Picture 6" descr="cytoskeleton in cultured bovine"/>
          <p:cNvPicPr>
            <a:picLocks noChangeAspect="1" noChangeArrowheads="1"/>
          </p:cNvPicPr>
          <p:nvPr/>
        </p:nvPicPr>
        <p:blipFill>
          <a:blip r:embed="rId3" cstate="print"/>
          <a:srcRect/>
          <a:stretch>
            <a:fillRect/>
          </a:stretch>
        </p:blipFill>
        <p:spPr bwMode="auto">
          <a:xfrm>
            <a:off x="5334000" y="1447800"/>
            <a:ext cx="4152900" cy="4152900"/>
          </a:xfrm>
          <a:prstGeom prst="rect">
            <a:avLst/>
          </a:prstGeom>
          <a:noFill/>
          <a:ln w="9525">
            <a:noFill/>
            <a:miter lim="800000"/>
            <a:headEnd/>
            <a:tailEnd/>
          </a:ln>
        </p:spPr>
      </p:pic>
      <p:pic>
        <p:nvPicPr>
          <p:cNvPr id="9222" name="Picture 8" descr="http://vbaulin.front.ru/research/images/microtubule.gif"/>
          <p:cNvPicPr>
            <a:picLocks noChangeAspect="1" noChangeArrowheads="1"/>
          </p:cNvPicPr>
          <p:nvPr/>
        </p:nvPicPr>
        <p:blipFill>
          <a:blip r:embed="rId4" cstate="print"/>
          <a:srcRect/>
          <a:stretch>
            <a:fillRect/>
          </a:stretch>
        </p:blipFill>
        <p:spPr bwMode="auto">
          <a:xfrm>
            <a:off x="2066925" y="3686175"/>
            <a:ext cx="2505075" cy="3019425"/>
          </a:xfrm>
          <a:prstGeom prst="rect">
            <a:avLst/>
          </a:prstGeom>
          <a:noFill/>
          <a:ln w="9525">
            <a:noFill/>
            <a:miter lim="800000"/>
            <a:headEnd/>
            <a:tailEnd/>
          </a:ln>
        </p:spPr>
      </p:pic>
      <p:pic>
        <p:nvPicPr>
          <p:cNvPr id="9223" name="Picture 10" descr="http://upload.wikimedia.org/wikipedia/commons/6/6a/Actin_filament_atomic_model.png"/>
          <p:cNvPicPr>
            <a:picLocks noChangeAspect="1" noChangeArrowheads="1"/>
          </p:cNvPicPr>
          <p:nvPr/>
        </p:nvPicPr>
        <p:blipFill>
          <a:blip r:embed="rId5" cstate="print"/>
          <a:srcRect/>
          <a:stretch>
            <a:fillRect/>
          </a:stretch>
        </p:blipFill>
        <p:spPr bwMode="auto">
          <a:xfrm>
            <a:off x="981751" y="3581400"/>
            <a:ext cx="806450" cy="2971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8|32.5"/>
</p:tagLst>
</file>

<file path=ppt/tags/tag10.xml><?xml version="1.0" encoding="utf-8"?>
<p:tagLst xmlns:a="http://schemas.openxmlformats.org/drawingml/2006/main" xmlns:r="http://schemas.openxmlformats.org/officeDocument/2006/relationships" xmlns:p="http://schemas.openxmlformats.org/presentationml/2006/main">
  <p:tag name="TIMING" val="|41.5|13.3|14.1|4.4|4.4"/>
</p:tagLst>
</file>

<file path=ppt/tags/tag11.xml><?xml version="1.0" encoding="utf-8"?>
<p:tagLst xmlns:a="http://schemas.openxmlformats.org/drawingml/2006/main" xmlns:r="http://schemas.openxmlformats.org/officeDocument/2006/relationships" xmlns:p="http://schemas.openxmlformats.org/presentationml/2006/main">
  <p:tag name="TIMING" val="|5.6|13.5|9.3|7.7|8.7|11.4|6.2|5.7|9.6"/>
</p:tagLst>
</file>

<file path=ppt/tags/tag2.xml><?xml version="1.0" encoding="utf-8"?>
<p:tagLst xmlns:a="http://schemas.openxmlformats.org/drawingml/2006/main" xmlns:r="http://schemas.openxmlformats.org/officeDocument/2006/relationships" xmlns:p="http://schemas.openxmlformats.org/presentationml/2006/main">
  <p:tag name="TIMING" val="|21.9|7.2|6.3|48.2"/>
</p:tagLst>
</file>

<file path=ppt/tags/tag3.xml><?xml version="1.0" encoding="utf-8"?>
<p:tagLst xmlns:a="http://schemas.openxmlformats.org/drawingml/2006/main" xmlns:r="http://schemas.openxmlformats.org/officeDocument/2006/relationships" xmlns:p="http://schemas.openxmlformats.org/presentationml/2006/main">
  <p:tag name="TIMING" val="|23.7|4.4|4.5|3.3"/>
</p:tagLst>
</file>

<file path=ppt/tags/tag4.xml><?xml version="1.0" encoding="utf-8"?>
<p:tagLst xmlns:a="http://schemas.openxmlformats.org/drawingml/2006/main" xmlns:r="http://schemas.openxmlformats.org/officeDocument/2006/relationships" xmlns:p="http://schemas.openxmlformats.org/presentationml/2006/main">
  <p:tag name="TIMING" val="|11.4|14.7|10.1|2.1|6.8|2.3|9.3|17.6|12.7"/>
</p:tagLst>
</file>

<file path=ppt/tags/tag5.xml><?xml version="1.0" encoding="utf-8"?>
<p:tagLst xmlns:a="http://schemas.openxmlformats.org/drawingml/2006/main" xmlns:r="http://schemas.openxmlformats.org/officeDocument/2006/relationships" xmlns:p="http://schemas.openxmlformats.org/presentationml/2006/main">
  <p:tag name="TIMING" val="|6.4|4.8|8.3|25.8"/>
</p:tagLst>
</file>

<file path=ppt/tags/tag6.xml><?xml version="1.0" encoding="utf-8"?>
<p:tagLst xmlns:a="http://schemas.openxmlformats.org/drawingml/2006/main" xmlns:r="http://schemas.openxmlformats.org/officeDocument/2006/relationships" xmlns:p="http://schemas.openxmlformats.org/presentationml/2006/main">
  <p:tag name="TIMING" val="|6.5|9.1|11.2"/>
</p:tagLst>
</file>

<file path=ppt/tags/tag7.xml><?xml version="1.0" encoding="utf-8"?>
<p:tagLst xmlns:a="http://schemas.openxmlformats.org/drawingml/2006/main" xmlns:r="http://schemas.openxmlformats.org/officeDocument/2006/relationships" xmlns:p="http://schemas.openxmlformats.org/presentationml/2006/main">
  <p:tag name="TIMING" val="|17.9|7.7|8.6|5.4|14.6|14.2"/>
</p:tagLst>
</file>

<file path=ppt/tags/tag8.xml><?xml version="1.0" encoding="utf-8"?>
<p:tagLst xmlns:a="http://schemas.openxmlformats.org/drawingml/2006/main" xmlns:r="http://schemas.openxmlformats.org/officeDocument/2006/relationships" xmlns:p="http://schemas.openxmlformats.org/presentationml/2006/main">
  <p:tag name="TIMING" val="|6.7|13.7|8.3"/>
</p:tagLst>
</file>

<file path=ppt/tags/tag9.xml><?xml version="1.0" encoding="utf-8"?>
<p:tagLst xmlns:a="http://schemas.openxmlformats.org/drawingml/2006/main" xmlns:r="http://schemas.openxmlformats.org/officeDocument/2006/relationships" xmlns:p="http://schemas.openxmlformats.org/presentationml/2006/main">
  <p:tag name="TIMING" val="|20.6|21.1|8.9|24.7|10.5|11.3|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980</TotalTime>
  <Words>4607</Words>
  <Application>Microsoft Office PowerPoint</Application>
  <PresentationFormat>On-screen Show (4:3)</PresentationFormat>
  <Paragraphs>320</Paragraphs>
  <Slides>27</Slides>
  <Notes>27</Notes>
  <HiddenSlides>0</HiddenSlides>
  <MMClips>0</MMClips>
  <ScaleCrop>false</ScaleCrop>
  <HeadingPairs>
    <vt:vector size="4" baseType="variant">
      <vt:variant>
        <vt:lpstr>Theme</vt:lpstr>
      </vt:variant>
      <vt:variant>
        <vt:i4>3</vt:i4>
      </vt:variant>
      <vt:variant>
        <vt:lpstr>Slide Titles</vt:lpstr>
      </vt:variant>
      <vt:variant>
        <vt:i4>27</vt:i4>
      </vt:variant>
    </vt:vector>
  </HeadingPairs>
  <TitlesOfParts>
    <vt:vector size="30" baseType="lpstr">
      <vt:lpstr>Office Theme</vt:lpstr>
      <vt:lpstr>14_Office Theme</vt:lpstr>
      <vt:lpstr>1_Office Theme</vt:lpstr>
      <vt:lpstr>Eukaryotic Devices</vt:lpstr>
      <vt:lpstr>PowerPoint Presentation</vt:lpstr>
      <vt:lpstr>PowerPoint Presentation</vt:lpstr>
      <vt:lpstr>PowerPoint Presentation</vt:lpstr>
      <vt:lpstr>Enabling Multicellularity</vt:lpstr>
      <vt:lpstr>PowerPoint Presentation</vt:lpstr>
      <vt:lpstr>PowerPoint Presentation</vt:lpstr>
      <vt:lpstr>PowerPoint Presentation</vt:lpstr>
      <vt:lpstr>PowerPoint Presentation</vt:lpstr>
      <vt:lpstr>PowerPoint Presentation</vt:lpstr>
      <vt:lpstr>Eukaryotic Gene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Sensing and Transduction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157</cp:revision>
  <dcterms:created xsi:type="dcterms:W3CDTF">2009-11-08T18:12:42Z</dcterms:created>
  <dcterms:modified xsi:type="dcterms:W3CDTF">2013-11-24T19:21:59Z</dcterms:modified>
</cp:coreProperties>
</file>